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1"/>
  </p:notesMasterIdLst>
  <p:sldIdLst>
    <p:sldId id="259" r:id="rId2"/>
    <p:sldId id="256" r:id="rId3"/>
    <p:sldId id="258" r:id="rId4"/>
    <p:sldId id="261" r:id="rId5"/>
    <p:sldId id="262" r:id="rId6"/>
    <p:sldId id="260" r:id="rId7"/>
    <p:sldId id="257"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638"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ADD81-9477-453E-838E-BCD5D49DC74B}" type="datetimeFigureOut">
              <a:rPr lang="en-US" smtClean="0"/>
              <a:pPr/>
              <a:t>2/25/2010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AEB15-4401-4C3E-8AD1-BAB03E6964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AEB15-4401-4C3E-8AD1-BAB03E6964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B64F317-DCBB-450C-AEF5-327E6A428C7C}" type="datetimeFigureOut">
              <a:rPr lang="en-US" smtClean="0"/>
              <a:pPr/>
              <a:t>2/25/2010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A040971-16B4-44BE-8E68-5734B46396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64F317-DCBB-450C-AEF5-327E6A428C7C}" type="datetimeFigureOut">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40971-16B4-44BE-8E68-5734B4639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B64F317-DCBB-450C-AEF5-327E6A428C7C}" type="datetimeFigureOut">
              <a:rPr lang="en-US" smtClean="0"/>
              <a:pPr/>
              <a:t>2/25/2010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A040971-16B4-44BE-8E68-5734B46396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64F317-DCBB-450C-AEF5-327E6A428C7C}" type="datetimeFigureOut">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040971-16B4-44BE-8E68-5734B463961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B64F317-DCBB-450C-AEF5-327E6A428C7C}" type="datetimeFigureOut">
              <a:rPr lang="en-US" smtClean="0"/>
              <a:pPr/>
              <a:t>2/25/2010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A040971-16B4-44BE-8E68-5734B463961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B64F317-DCBB-450C-AEF5-327E6A428C7C}" type="datetimeFigureOut">
              <a:rPr lang="en-US" smtClean="0"/>
              <a:pPr/>
              <a:t>2/25/2010</a:t>
            </a:fld>
            <a:endParaRPr lang="en-US"/>
          </a:p>
        </p:txBody>
      </p:sp>
      <p:sp>
        <p:nvSpPr>
          <p:cNvPr id="10" name="Slide Number Placeholder 9"/>
          <p:cNvSpPr>
            <a:spLocks noGrp="1"/>
          </p:cNvSpPr>
          <p:nvPr>
            <p:ph type="sldNum" sz="quarter" idx="16"/>
          </p:nvPr>
        </p:nvSpPr>
        <p:spPr/>
        <p:txBody>
          <a:bodyPr rtlCol="0"/>
          <a:lstStyle/>
          <a:p>
            <a:fld id="{AA040971-16B4-44BE-8E68-5734B463961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B64F317-DCBB-450C-AEF5-327E6A428C7C}" type="datetimeFigureOut">
              <a:rPr lang="en-US" smtClean="0"/>
              <a:pPr/>
              <a:t>2/25/2010</a:t>
            </a:fld>
            <a:endParaRPr lang="en-US"/>
          </a:p>
        </p:txBody>
      </p:sp>
      <p:sp>
        <p:nvSpPr>
          <p:cNvPr id="12" name="Slide Number Placeholder 11"/>
          <p:cNvSpPr>
            <a:spLocks noGrp="1"/>
          </p:cNvSpPr>
          <p:nvPr>
            <p:ph type="sldNum" sz="quarter" idx="16"/>
          </p:nvPr>
        </p:nvSpPr>
        <p:spPr/>
        <p:txBody>
          <a:bodyPr rtlCol="0"/>
          <a:lstStyle/>
          <a:p>
            <a:fld id="{AA040971-16B4-44BE-8E68-5734B463961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64F317-DCBB-450C-AEF5-327E6A428C7C}" type="datetimeFigureOut">
              <a:rPr lang="en-US" smtClean="0"/>
              <a:pPr/>
              <a:t>2/25/2010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A040971-16B4-44BE-8E68-5734B4639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F317-DCBB-450C-AEF5-327E6A428C7C}" type="datetimeFigureOut">
              <a:rPr lang="en-US" smtClean="0"/>
              <a:pPr/>
              <a:t>2/25/2010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A040971-16B4-44BE-8E68-5734B4639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64F317-DCBB-450C-AEF5-327E6A428C7C}" type="datetimeFigureOut">
              <a:rPr lang="en-US" smtClean="0"/>
              <a:pPr/>
              <a:t>2/25/2010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040971-16B4-44BE-8E68-5734B463961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B64F317-DCBB-450C-AEF5-327E6A428C7C}" type="datetimeFigureOut">
              <a:rPr lang="en-US" smtClean="0"/>
              <a:pPr/>
              <a:t>2/25/2010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A040971-16B4-44BE-8E68-5734B463961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B64F317-DCBB-450C-AEF5-327E6A428C7C}" type="datetimeFigureOut">
              <a:rPr lang="en-US" smtClean="0"/>
              <a:pPr/>
              <a:t>2/25/2010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040971-16B4-44BE-8E68-5734B46396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hali\Downloads\Final%20BID.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Serenity</a:t>
            </a:r>
            <a:endParaRPr lang="en-US" dirty="0"/>
          </a:p>
        </p:txBody>
      </p:sp>
      <p:sp>
        <p:nvSpPr>
          <p:cNvPr id="3" name="Subtitle 2"/>
          <p:cNvSpPr>
            <a:spLocks noGrp="1"/>
          </p:cNvSpPr>
          <p:nvPr>
            <p:ph type="subTitle" idx="1"/>
          </p:nvPr>
        </p:nvSpPr>
        <p:spPr/>
        <p:txBody>
          <a:bodyPr>
            <a:normAutofit/>
          </a:bodyPr>
          <a:lstStyle/>
          <a:p>
            <a:r>
              <a:rPr lang="en-US" sz="2000" dirty="0" err="1" smtClean="0"/>
              <a:t>Caitlinn</a:t>
            </a:r>
            <a:r>
              <a:rPr lang="en-US" sz="2000" dirty="0" smtClean="0"/>
              <a:t> Cork, </a:t>
            </a:r>
            <a:r>
              <a:rPr lang="en-US" sz="2000" dirty="0" err="1" smtClean="0"/>
              <a:t>Vaishali</a:t>
            </a:r>
            <a:r>
              <a:rPr lang="en-US" sz="2000" dirty="0" smtClean="0"/>
              <a:t> Jain, Deanna Miller, </a:t>
            </a:r>
            <a:r>
              <a:rPr lang="en-US" sz="2000" dirty="0" err="1" smtClean="0"/>
              <a:t>Adi</a:t>
            </a:r>
            <a:r>
              <a:rPr lang="en-US" sz="2000" dirty="0" smtClean="0"/>
              <a:t> </a:t>
            </a:r>
            <a:r>
              <a:rPr lang="en-US" sz="2000" dirty="0" err="1" smtClean="0"/>
              <a:t>Veerubhotla</a:t>
            </a:r>
            <a:endParaRPr lang="en-US" sz="2000" dirty="0"/>
          </a:p>
        </p:txBody>
      </p:sp>
      <p:pic>
        <p:nvPicPr>
          <p:cNvPr id="5" name="Picture 4" descr="om.gif"/>
          <p:cNvPicPr>
            <a:picLocks noChangeAspect="1"/>
          </p:cNvPicPr>
          <p:nvPr/>
        </p:nvPicPr>
        <p:blipFill>
          <a:blip r:embed="rId2" cstate="print"/>
          <a:stretch>
            <a:fillRect/>
          </a:stretch>
        </p:blipFill>
        <p:spPr>
          <a:xfrm>
            <a:off x="228600" y="5998762"/>
            <a:ext cx="914399" cy="8592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Persona: Rachael Wagner</a:t>
            </a:r>
            <a:endParaRPr lang="en-US" dirty="0"/>
          </a:p>
        </p:txBody>
      </p:sp>
      <p:sp>
        <p:nvSpPr>
          <p:cNvPr id="13" name="Content Placeholder 12"/>
          <p:cNvSpPr>
            <a:spLocks noGrp="1"/>
          </p:cNvSpPr>
          <p:nvPr>
            <p:ph sz="quarter" idx="1"/>
          </p:nvPr>
        </p:nvSpPr>
        <p:spPr/>
        <p:txBody>
          <a:bodyPr>
            <a:noAutofit/>
          </a:bodyPr>
          <a:lstStyle/>
          <a:p>
            <a:pPr marL="0" indent="0">
              <a:buNone/>
            </a:pPr>
            <a:r>
              <a:rPr lang="en-US" sz="1300" dirty="0" smtClean="0">
                <a:latin typeface="Calibri" pitchFamily="34" charset="0"/>
                <a:cs typeface="Calibri" pitchFamily="34" charset="0"/>
              </a:rPr>
              <a:t>Rachael Wagner is a 37 year old lawyer in downtown New York. She is a single mother with a baby girl, Lily, who just turned three in December.  Last year, immediately after her divorce, Rachael moved to Long Island, NY to be closer to her parents. Rachel uses both a day care, and her family, to help her out with Lily during the weekdays.</a:t>
            </a:r>
          </a:p>
          <a:p>
            <a:pPr marL="0" indent="0">
              <a:buNone/>
            </a:pPr>
            <a:r>
              <a:rPr lang="en-US" sz="1300" dirty="0" smtClean="0">
                <a:latin typeface="Calibri" pitchFamily="34" charset="0"/>
                <a:cs typeface="Calibri" pitchFamily="34" charset="0"/>
              </a:rPr>
              <a:t>Rachael’s desk, covered in paperwork , has a picture of Lily from her first birthday which she has been meaning to update for the longest time. She typically orders lunch from the deli downstairs, and eats at her desk if she has time. She is often running back and forth from court, or client meetings, and relies on her </a:t>
            </a:r>
            <a:r>
              <a:rPr lang="en-US" sz="1300" smtClean="0">
                <a:latin typeface="Calibri" pitchFamily="34" charset="0"/>
                <a:cs typeface="Calibri" pitchFamily="34" charset="0"/>
              </a:rPr>
              <a:t>iPhone </a:t>
            </a:r>
            <a:r>
              <a:rPr lang="en-US" sz="1300" dirty="0" smtClean="0">
                <a:latin typeface="Calibri" pitchFamily="34" charset="0"/>
                <a:cs typeface="Calibri" pitchFamily="34" charset="0"/>
              </a:rPr>
              <a:t>to keep her organized.</a:t>
            </a:r>
          </a:p>
          <a:p>
            <a:pPr marL="0" indent="0">
              <a:buNone/>
            </a:pPr>
            <a:r>
              <a:rPr lang="en-US" sz="1300" dirty="0" smtClean="0">
                <a:latin typeface="Calibri" pitchFamily="34" charset="0"/>
                <a:cs typeface="Calibri" pitchFamily="34" charset="0"/>
              </a:rPr>
              <a:t>After work, Rachael picks Lily up at her parents house, and will try to read her a bed time story if Lily is still awake when they get home. On the weekends she spends her time taking her daughter to the park or play dates with other friends. She often uses her blackberry’s camera to take pictures of Lily doing silly things.</a:t>
            </a:r>
            <a:endParaRPr lang="en-US" sz="1300" dirty="0">
              <a:latin typeface="Calibri" pitchFamily="34" charset="0"/>
              <a:cs typeface="Calibri" pitchFamily="34" charset="0"/>
            </a:endParaRPr>
          </a:p>
        </p:txBody>
      </p:sp>
      <p:sp>
        <p:nvSpPr>
          <p:cNvPr id="14" name="Content Placeholder 13"/>
          <p:cNvSpPr>
            <a:spLocks noGrp="1"/>
          </p:cNvSpPr>
          <p:nvPr>
            <p:ph sz="quarter" idx="2"/>
          </p:nvPr>
        </p:nvSpPr>
        <p:spPr>
          <a:xfrm>
            <a:off x="4844901" y="4038599"/>
            <a:ext cx="3886200" cy="2362201"/>
          </a:xfrm>
        </p:spPr>
        <p:txBody>
          <a:bodyPr>
            <a:normAutofit fontScale="25000" lnSpcReduction="20000"/>
          </a:bodyPr>
          <a:lstStyle/>
          <a:p>
            <a:r>
              <a:rPr lang="en-US" sz="4800" dirty="0" smtClean="0">
                <a:solidFill>
                  <a:schemeClr val="bg1">
                    <a:lumMod val="65000"/>
                  </a:schemeClr>
                </a:solidFill>
              </a:rPr>
              <a:t>Rachael Wagner</a:t>
            </a:r>
          </a:p>
          <a:p>
            <a:r>
              <a:rPr lang="en-US" sz="4800" dirty="0" smtClean="0">
                <a:latin typeface="Calibri" pitchFamily="34" charset="0"/>
                <a:cs typeface="Calibri" pitchFamily="34" charset="0"/>
              </a:rPr>
              <a:t>       Age: 37 </a:t>
            </a:r>
          </a:p>
          <a:p>
            <a:r>
              <a:rPr lang="en-US" sz="4800" dirty="0" smtClean="0">
                <a:latin typeface="Calibri" pitchFamily="34" charset="0"/>
                <a:cs typeface="Calibri" pitchFamily="34" charset="0"/>
              </a:rPr>
              <a:t>       Profession: lawyer  </a:t>
            </a:r>
          </a:p>
          <a:p>
            <a:r>
              <a:rPr lang="en-US" sz="4800" dirty="0" smtClean="0">
                <a:latin typeface="Calibri" pitchFamily="34" charset="0"/>
                <a:cs typeface="Calibri" pitchFamily="34" charset="0"/>
              </a:rPr>
              <a:t>       Martial Status: divorced	</a:t>
            </a:r>
          </a:p>
          <a:p>
            <a:r>
              <a:rPr lang="en-US" sz="4800" dirty="0" smtClean="0">
                <a:latin typeface="Calibri" pitchFamily="34" charset="0"/>
                <a:cs typeface="Calibri" pitchFamily="34" charset="0"/>
              </a:rPr>
              <a:t>       </a:t>
            </a:r>
          </a:p>
          <a:p>
            <a:r>
              <a:rPr lang="en-US" sz="4800" dirty="0" smtClean="0">
                <a:latin typeface="Calibri" pitchFamily="34" charset="0"/>
                <a:cs typeface="Calibri" pitchFamily="34" charset="0"/>
              </a:rPr>
              <a:t>       Single mother of toddler (Lily)	</a:t>
            </a:r>
          </a:p>
          <a:p>
            <a:r>
              <a:rPr lang="en-US" sz="4800" dirty="0" smtClean="0">
                <a:latin typeface="Calibri" pitchFamily="34" charset="0"/>
                <a:cs typeface="Calibri" pitchFamily="34" charset="0"/>
              </a:rPr>
              <a:t>       Relies heavily on family for babysitting</a:t>
            </a:r>
          </a:p>
          <a:p>
            <a:r>
              <a:rPr lang="en-US" sz="4800" dirty="0" smtClean="0">
                <a:latin typeface="Calibri" pitchFamily="34" charset="0"/>
                <a:cs typeface="Calibri" pitchFamily="34" charset="0"/>
              </a:rPr>
              <a:t>       Spends weekend with Lily at park</a:t>
            </a:r>
          </a:p>
          <a:p>
            <a:r>
              <a:rPr lang="en-US" sz="4800" dirty="0" smtClean="0">
                <a:latin typeface="Calibri" pitchFamily="34" charset="0"/>
                <a:cs typeface="Calibri" pitchFamily="34" charset="0"/>
              </a:rPr>
              <a:t>       Always on the move </a:t>
            </a:r>
          </a:p>
          <a:p>
            <a:r>
              <a:rPr lang="en-US" sz="4800" dirty="0" smtClean="0">
                <a:latin typeface="Calibri" pitchFamily="34" charset="0"/>
                <a:cs typeface="Calibri" pitchFamily="34" charset="0"/>
              </a:rPr>
              <a:t>       No time for herself</a:t>
            </a:r>
          </a:p>
          <a:p>
            <a:r>
              <a:rPr lang="en-US" sz="4800" dirty="0" smtClean="0">
                <a:latin typeface="Calibri" pitchFamily="34" charset="0"/>
                <a:cs typeface="Calibri" pitchFamily="34" charset="0"/>
              </a:rPr>
              <a:t>       Uses her blackberry as an organizer/came</a:t>
            </a:r>
            <a:endParaRPr lang="en-US" sz="4400" dirty="0">
              <a:latin typeface="Calibri" pitchFamily="34" charset="0"/>
              <a:cs typeface="Calibri" pitchFamily="34" charset="0"/>
            </a:endParaRPr>
          </a:p>
        </p:txBody>
      </p:sp>
      <p:pic>
        <p:nvPicPr>
          <p:cNvPr id="15" name="Picture 4"/>
          <p:cNvPicPr>
            <a:picLocks noChangeAspect="1" noChangeArrowheads="1"/>
          </p:cNvPicPr>
          <p:nvPr/>
        </p:nvPicPr>
        <p:blipFill>
          <a:blip r:embed="rId2" cstate="print"/>
          <a:srcRect/>
          <a:stretch>
            <a:fillRect/>
          </a:stretch>
        </p:blipFill>
        <p:spPr bwMode="auto">
          <a:xfrm>
            <a:off x="5257800" y="1676400"/>
            <a:ext cx="3196525" cy="2286000"/>
          </a:xfrm>
          <a:prstGeom prst="rect">
            <a:avLst/>
          </a:prstGeom>
          <a:noFill/>
          <a:ln w="9525">
            <a:noFill/>
            <a:miter lim="800000"/>
            <a:headEnd/>
            <a:tailEnd/>
          </a:ln>
          <a:effectLst/>
        </p:spPr>
      </p:pic>
      <p:cxnSp>
        <p:nvCxnSpPr>
          <p:cNvPr id="16" name="Straight Connector 15"/>
          <p:cNvCxnSpPr/>
          <p:nvPr/>
        </p:nvCxnSpPr>
        <p:spPr>
          <a:xfrm rot="5400000">
            <a:off x="3237706" y="3466306"/>
            <a:ext cx="3581400" cy="1588"/>
          </a:xfrm>
          <a:prstGeom prst="line">
            <a:avLst/>
          </a:prstGeom>
          <a:ln>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Rachael’s Typical Morning</a:t>
            </a:r>
            <a:endParaRPr lang="en-US" dirty="0"/>
          </a:p>
        </p:txBody>
      </p:sp>
      <p:pic>
        <p:nvPicPr>
          <p:cNvPr id="5" name="Final BID.wmv">
            <a:hlinkClick r:id="" action="ppaction://media"/>
          </p:cNvPr>
          <p:cNvPicPr>
            <a:picLocks noGrp="1" noRot="1" noChangeAspect="1"/>
          </p:cNvPicPr>
          <p:nvPr>
            <p:ph sz="quarter" idx="1"/>
            <a:videoFile r:link="rId1"/>
          </p:nvPr>
        </p:nvPicPr>
        <p:blipFill>
          <a:blip r:embed="rId3" cstate="print"/>
          <a:stretch>
            <a:fillRect/>
          </a:stretch>
        </p:blipFill>
        <p:spPr>
          <a:xfrm>
            <a:off x="3165475" y="27051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a:t>
            </a:r>
            <a:endParaRPr lang="en-US" dirty="0"/>
          </a:p>
        </p:txBody>
      </p:sp>
      <p:sp>
        <p:nvSpPr>
          <p:cNvPr id="3" name="Content Placeholder 2"/>
          <p:cNvSpPr>
            <a:spLocks noGrp="1"/>
          </p:cNvSpPr>
          <p:nvPr>
            <p:ph sz="quarter" idx="1"/>
          </p:nvPr>
        </p:nvSpPr>
        <p:spPr/>
        <p:txBody>
          <a:bodyPr/>
          <a:lstStyle/>
          <a:p>
            <a:r>
              <a:rPr lang="en-US" dirty="0" smtClean="0"/>
              <a:t>Our Goal:</a:t>
            </a:r>
          </a:p>
          <a:p>
            <a:pPr lvl="1"/>
            <a:r>
              <a:rPr lang="en-US" dirty="0" smtClean="0"/>
              <a:t>to create an application that will allow single working moms to relax in the little time they have for themselves</a:t>
            </a:r>
          </a:p>
          <a:p>
            <a:r>
              <a:rPr lang="en-US" dirty="0" smtClean="0"/>
              <a:t>Intentions:</a:t>
            </a:r>
          </a:p>
          <a:p>
            <a:pPr lvl="1"/>
            <a:r>
              <a:rPr lang="en-US" dirty="0" smtClean="0"/>
              <a:t>Our intent is NOT to remind the user of their already hectic life, but to give them an opportunity to escape from it so that they can handle their tasks with a healthy state of mind.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Iteration</a:t>
            </a:r>
            <a:endParaRPr lang="en-US" dirty="0"/>
          </a:p>
        </p:txBody>
      </p:sp>
      <p:pic>
        <p:nvPicPr>
          <p:cNvPr id="4" name="Picture 3" descr="scenario1.jpg"/>
          <p:cNvPicPr>
            <a:picLocks noChangeAspect="1"/>
          </p:cNvPicPr>
          <p:nvPr/>
        </p:nvPicPr>
        <p:blipFill>
          <a:blip r:embed="rId2" cstate="print"/>
          <a:stretch>
            <a:fillRect/>
          </a:stretch>
        </p:blipFill>
        <p:spPr>
          <a:xfrm>
            <a:off x="1752600" y="1524000"/>
            <a:ext cx="5715000" cy="2514600"/>
          </a:xfrm>
          <a:prstGeom prst="rect">
            <a:avLst/>
          </a:prstGeom>
        </p:spPr>
      </p:pic>
      <p:pic>
        <p:nvPicPr>
          <p:cNvPr id="5" name="Picture 4" descr="scenario2.jpg"/>
          <p:cNvPicPr>
            <a:picLocks noChangeAspect="1"/>
          </p:cNvPicPr>
          <p:nvPr/>
        </p:nvPicPr>
        <p:blipFill>
          <a:blip r:embed="rId3" cstate="print"/>
          <a:stretch>
            <a:fillRect/>
          </a:stretch>
        </p:blipFill>
        <p:spPr>
          <a:xfrm>
            <a:off x="1752600" y="3962400"/>
            <a:ext cx="5715000" cy="2514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Iteration</a:t>
            </a:r>
            <a:endParaRPr lang="en-US" dirty="0"/>
          </a:p>
        </p:txBody>
      </p:sp>
      <p:sp>
        <p:nvSpPr>
          <p:cNvPr id="3" name="Content Placeholder 2"/>
          <p:cNvSpPr>
            <a:spLocks noGrp="1"/>
          </p:cNvSpPr>
          <p:nvPr>
            <p:ph sz="quarter" idx="1"/>
          </p:nvPr>
        </p:nvSpPr>
        <p:spPr/>
        <p:txBody>
          <a:bodyPr/>
          <a:lstStyle/>
          <a:p>
            <a:r>
              <a:rPr lang="en-US" dirty="0" smtClean="0"/>
              <a:t>Changed icon design</a:t>
            </a:r>
          </a:p>
          <a:p>
            <a:r>
              <a:rPr lang="en-US" dirty="0" smtClean="0"/>
              <a:t>Changed the interaction style to match the application’s goals</a:t>
            </a:r>
          </a:p>
          <a:p>
            <a:r>
              <a:rPr lang="en-US" dirty="0" smtClean="0"/>
              <a:t>Made application more human centered</a:t>
            </a:r>
          </a:p>
          <a:p>
            <a:pPr lvl="1"/>
            <a:r>
              <a:rPr lang="en-US" dirty="0" smtClean="0"/>
              <a:t>Changed names of exercises to accurately evoke a more peaceful mood</a:t>
            </a:r>
          </a:p>
          <a:p>
            <a:pPr lvl="0">
              <a:buClr>
                <a:srgbClr val="B0CCB0"/>
              </a:buClr>
            </a:pPr>
            <a:r>
              <a:rPr lang="en-US" dirty="0" smtClean="0">
                <a:solidFill>
                  <a:prstClr val="black"/>
                </a:solidFill>
              </a:rPr>
              <a:t>Provided additional feedback during exercises</a:t>
            </a:r>
          </a:p>
          <a:p>
            <a:pPr lvl="1"/>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a:t>
            </a:r>
            <a:endParaRPr lang="en-US" dirty="0"/>
          </a:p>
        </p:txBody>
      </p:sp>
      <p:sp>
        <p:nvSpPr>
          <p:cNvPr id="3" name="Content Placeholder 2"/>
          <p:cNvSpPr>
            <a:spLocks noGrp="1"/>
          </p:cNvSpPr>
          <p:nvPr>
            <p:ph sz="quarter" idx="1"/>
          </p:nvPr>
        </p:nvSpPr>
        <p:spPr/>
        <p:txBody>
          <a:bodyPr/>
          <a:lstStyle/>
          <a:p>
            <a:r>
              <a:rPr lang="en-US" dirty="0" smtClean="0"/>
              <a:t>Allows user to customize their experience</a:t>
            </a:r>
          </a:p>
          <a:p>
            <a:pPr lvl="1"/>
            <a:r>
              <a:rPr lang="en-US" dirty="0" smtClean="0"/>
              <a:t>Lets user choose which part of their body they want to exercise</a:t>
            </a:r>
          </a:p>
          <a:p>
            <a:pPr lvl="1"/>
            <a:r>
              <a:rPr lang="en-US" dirty="0" smtClean="0"/>
              <a:t>User can choose music to listen to during exercise from application’s presets, or personal iTunes</a:t>
            </a:r>
          </a:p>
          <a:p>
            <a:r>
              <a:rPr lang="en-US" dirty="0" smtClean="0"/>
              <a:t>Syncs with user’s </a:t>
            </a:r>
            <a:r>
              <a:rPr lang="en-US" dirty="0" err="1" smtClean="0"/>
              <a:t>iCalendar</a:t>
            </a:r>
            <a:r>
              <a:rPr lang="en-US" dirty="0" smtClean="0"/>
              <a:t> (if they choose)</a:t>
            </a:r>
          </a:p>
          <a:p>
            <a:r>
              <a:rPr lang="en-US" dirty="0" smtClean="0"/>
              <a:t>Provides narration and on-screen diagrams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Demonstration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Demonstration</a:t>
            </a:r>
            <a:endParaRPr lang="en-US" dirty="0"/>
          </a:p>
        </p:txBody>
      </p:sp>
      <p:pic>
        <p:nvPicPr>
          <p:cNvPr id="4" name="Picture 3" descr="2 -Routine Screen.png"/>
          <p:cNvPicPr>
            <a:picLocks noChangeAspect="1"/>
          </p:cNvPicPr>
          <p:nvPr/>
        </p:nvPicPr>
        <p:blipFill>
          <a:blip r:embed="rId3" cstate="print"/>
          <a:stretch>
            <a:fillRect/>
          </a:stretch>
        </p:blipFill>
        <p:spPr>
          <a:xfrm>
            <a:off x="228600" y="1828800"/>
            <a:ext cx="2154063" cy="4572000"/>
          </a:xfrm>
          <a:prstGeom prst="rect">
            <a:avLst/>
          </a:prstGeom>
        </p:spPr>
      </p:pic>
      <p:pic>
        <p:nvPicPr>
          <p:cNvPr id="6" name="Picture 5" descr="15 - Stretch correct 2.png"/>
          <p:cNvPicPr>
            <a:picLocks noChangeAspect="1"/>
          </p:cNvPicPr>
          <p:nvPr/>
        </p:nvPicPr>
        <p:blipFill>
          <a:blip r:embed="rId4" cstate="print"/>
          <a:stretch>
            <a:fillRect/>
          </a:stretch>
        </p:blipFill>
        <p:spPr>
          <a:xfrm>
            <a:off x="6781800" y="1828800"/>
            <a:ext cx="2154064" cy="4572000"/>
          </a:xfrm>
          <a:prstGeom prst="rect">
            <a:avLst/>
          </a:prstGeom>
        </p:spPr>
      </p:pic>
      <p:pic>
        <p:nvPicPr>
          <p:cNvPr id="7" name="Picture 6" descr="9 - Add Routine After Hand Edit.png"/>
          <p:cNvPicPr>
            <a:picLocks noChangeAspect="1"/>
          </p:cNvPicPr>
          <p:nvPr/>
        </p:nvPicPr>
        <p:blipFill>
          <a:blip r:embed="rId5" cstate="print"/>
          <a:stretch>
            <a:fillRect/>
          </a:stretch>
        </p:blipFill>
        <p:spPr>
          <a:xfrm>
            <a:off x="2341736" y="1828800"/>
            <a:ext cx="2154064" cy="4572000"/>
          </a:xfrm>
          <a:prstGeom prst="rect">
            <a:avLst/>
          </a:prstGeom>
        </p:spPr>
      </p:pic>
      <p:pic>
        <p:nvPicPr>
          <p:cNvPr id="10" name="Picture 9" descr="8 - Customize Hands Routine.png"/>
          <p:cNvPicPr>
            <a:picLocks noChangeAspect="1"/>
          </p:cNvPicPr>
          <p:nvPr/>
        </p:nvPicPr>
        <p:blipFill>
          <a:blip r:embed="rId6" cstate="print"/>
          <a:stretch>
            <a:fillRect/>
          </a:stretch>
        </p:blipFill>
        <p:spPr>
          <a:xfrm>
            <a:off x="4572000" y="1828800"/>
            <a:ext cx="2154063" cy="4572000"/>
          </a:xfrm>
          <a:prstGeom prst="rect">
            <a:avLst/>
          </a:prstGeom>
        </p:spPr>
      </p:pic>
      <p:pic>
        <p:nvPicPr>
          <p:cNvPr id="1027" name="Picture 3"/>
          <p:cNvPicPr>
            <a:picLocks noChangeAspect="1" noChangeArrowheads="1"/>
          </p:cNvPicPr>
          <p:nvPr/>
        </p:nvPicPr>
        <p:blipFill>
          <a:blip r:embed="rId7" cstate="print"/>
          <a:srcRect/>
          <a:stretch>
            <a:fillRect/>
          </a:stretch>
        </p:blipFill>
        <p:spPr bwMode="auto">
          <a:xfrm>
            <a:off x="5334000" y="3048000"/>
            <a:ext cx="838200" cy="87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1207</TotalTime>
  <Words>405</Words>
  <Application>Microsoft Office PowerPoint</Application>
  <PresentationFormat>On-screen Show (4:3)</PresentationFormat>
  <Paragraphs>41</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Median</vt:lpstr>
      <vt:lpstr>Serenity</vt:lpstr>
      <vt:lpstr>Persona: Rachael Wagner</vt:lpstr>
      <vt:lpstr>Rachael’s Typical Morning</vt:lpstr>
      <vt:lpstr>Our Purpose</vt:lpstr>
      <vt:lpstr>Our First Iteration</vt:lpstr>
      <vt:lpstr>Design Iteration</vt:lpstr>
      <vt:lpstr>Main Features</vt:lpstr>
      <vt:lpstr>Final Demonstration</vt:lpstr>
      <vt:lpstr>Flash Demonstration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Shali</dc:creator>
  <cp:lastModifiedBy>Shali</cp:lastModifiedBy>
  <cp:revision>53</cp:revision>
  <dcterms:created xsi:type="dcterms:W3CDTF">2010-01-27T04:53:30Z</dcterms:created>
  <dcterms:modified xsi:type="dcterms:W3CDTF">2010-02-25T13:38:27Z</dcterms:modified>
</cp:coreProperties>
</file>