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278" r:id="rId4"/>
    <p:sldId id="257" r:id="rId5"/>
    <p:sldId id="258" r:id="rId6"/>
    <p:sldId id="259" r:id="rId7"/>
    <p:sldId id="260" r:id="rId8"/>
    <p:sldId id="286" r:id="rId9"/>
    <p:sldId id="284" r:id="rId10"/>
    <p:sldId id="261" r:id="rId11"/>
    <p:sldId id="272" r:id="rId12"/>
    <p:sldId id="273" r:id="rId13"/>
    <p:sldId id="270" r:id="rId14"/>
    <p:sldId id="269" r:id="rId15"/>
    <p:sldId id="274" r:id="rId16"/>
    <p:sldId id="275" r:id="rId17"/>
    <p:sldId id="271" r:id="rId18"/>
    <p:sldId id="262" r:id="rId19"/>
    <p:sldId id="287" r:id="rId20"/>
    <p:sldId id="263" r:id="rId21"/>
    <p:sldId id="264" r:id="rId22"/>
    <p:sldId id="265" r:id="rId23"/>
    <p:sldId id="266" r:id="rId24"/>
    <p:sldId id="285" r:id="rId25"/>
    <p:sldId id="279" r:id="rId26"/>
    <p:sldId id="283" r:id="rId27"/>
    <p:sldId id="280" r:id="rId28"/>
    <p:sldId id="282" r:id="rId29"/>
    <p:sldId id="288" r:id="rId30"/>
    <p:sldId id="281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08" y="-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8FA5E-CFB7-4773-AACF-226C624E7B4C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0C1E-7DFD-429D-97D0-CF0F2F240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30C1E-7DFD-429D-97D0-CF0F2F240D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30C1E-7DFD-429D-97D0-CF0F2F240D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30C1E-7DFD-429D-97D0-CF0F2F240D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5/7/09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5/7/09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5/7/09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800" b="1" kern="1200" dirty="0">
                <a:solidFill>
                  <a:srgbClr val="E2DC8F"/>
                </a:solidFill>
                <a:latin typeface="Cambria"/>
                <a:ea typeface="Cambria Math" pitchFamily="18" charset="0"/>
                <a:cs typeface="Cambria"/>
              </a:defRPr>
            </a:lvl1pPr>
          </a:lstStyle>
          <a:p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0"/>
          </p:nvPr>
        </p:nvSpPr>
        <p:spPr>
          <a:xfrm>
            <a:off x="3714744" y="1571625"/>
            <a:ext cx="5214975" cy="5072085"/>
          </a:xfrm>
        </p:spPr>
        <p:txBody>
          <a:bodyPr/>
          <a:lstStyle>
            <a:lvl1pPr>
              <a:buNone/>
              <a:defRPr sz="28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5/7/09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5/7/09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5/7/09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5/7/09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5/7/09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5/7/09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5/7/09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5/7/09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6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034" y="4572008"/>
            <a:ext cx="7858180" cy="157163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de-DE" sz="3600" dirty="0" smtClean="0">
                <a:solidFill>
                  <a:schemeClr val="bg1"/>
                </a:solidFill>
              </a:rPr>
              <a:t>Team </a:t>
            </a:r>
            <a:r>
              <a:rPr lang="de-DE" sz="3600" strike="sngStrike" dirty="0" err="1" smtClean="0">
                <a:solidFill>
                  <a:schemeClr val="bg1"/>
                </a:solidFill>
              </a:rPr>
              <a:t>Thundercats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MallEntertainment</a:t>
            </a:r>
            <a:endParaRPr lang="de-DE" sz="3600" dirty="0" smtClean="0">
              <a:solidFill>
                <a:schemeClr val="bg1"/>
              </a:solidFill>
            </a:endParaRPr>
          </a:p>
          <a:p>
            <a:r>
              <a:rPr lang="de-DE" sz="3600" dirty="0" smtClean="0">
                <a:solidFill>
                  <a:schemeClr val="bg1"/>
                </a:solidFill>
              </a:rPr>
              <a:t>Alicia |</a:t>
            </a:r>
            <a:r>
              <a:rPr lang="zh-TW" altLang="en-US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smtClean="0">
                <a:solidFill>
                  <a:schemeClr val="bg1"/>
                </a:solidFill>
              </a:rPr>
              <a:t>Daniel |</a:t>
            </a:r>
            <a:r>
              <a:rPr lang="zh-TW" altLang="en-US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smtClean="0">
                <a:solidFill>
                  <a:schemeClr val="bg1"/>
                </a:solidFill>
              </a:rPr>
              <a:t>Paul | Tobias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 rot="738258">
            <a:off x="-157781" y="1482968"/>
            <a:ext cx="8712857" cy="1470025"/>
          </a:xfrm>
        </p:spPr>
        <p:txBody>
          <a:bodyPr>
            <a:noAutofit/>
          </a:bodyPr>
          <a:lstStyle/>
          <a:p>
            <a:pPr algn="r"/>
            <a:r>
              <a:rPr lang="de-DE" sz="6600" dirty="0" smtClean="0">
                <a:solidFill>
                  <a:srgbClr val="E2DC8F"/>
                </a:solidFill>
                <a:latin typeface="Showcard Gothic" pitchFamily="82" charset="0"/>
              </a:rPr>
              <a:t>Gameshow Heaven</a:t>
            </a:r>
            <a:r>
              <a:rPr lang="de-DE" sz="7200" dirty="0" smtClean="0">
                <a:solidFill>
                  <a:srgbClr val="E2DC8F"/>
                </a:solidFill>
                <a:latin typeface="Showcard Gothic" pitchFamily="82" charset="0"/>
              </a:rPr>
              <a:t/>
            </a:r>
            <a:br>
              <a:rPr lang="de-DE" sz="7200" dirty="0" smtClean="0">
                <a:solidFill>
                  <a:srgbClr val="E2DC8F"/>
                </a:solidFill>
                <a:latin typeface="Showcard Gothic" pitchFamily="82" charset="0"/>
              </a:rPr>
            </a:br>
            <a:r>
              <a:rPr lang="de-DE" sz="3600" dirty="0" err="1" smtClean="0">
                <a:solidFill>
                  <a:srgbClr val="E2DC8F"/>
                </a:solidFill>
                <a:latin typeface="Showcard Gothic" pitchFamily="82" charset="0"/>
              </a:rPr>
              <a:t>for</a:t>
            </a:r>
            <a:r>
              <a:rPr lang="de-DE" sz="3600" dirty="0" smtClean="0">
                <a:solidFill>
                  <a:srgbClr val="E2DC8F"/>
                </a:solidFill>
                <a:latin typeface="Showcard Gothic" pitchFamily="82" charset="0"/>
              </a:rPr>
              <a:t> </a:t>
            </a:r>
            <a:r>
              <a:rPr lang="de-DE" sz="3600" dirty="0" err="1" smtClean="0">
                <a:solidFill>
                  <a:srgbClr val="E2DC8F"/>
                </a:solidFill>
                <a:latin typeface="Showcard Gothic" pitchFamily="82" charset="0"/>
              </a:rPr>
              <a:t>Husbands</a:t>
            </a:r>
            <a:endParaRPr lang="en-US" sz="3600" dirty="0">
              <a:solidFill>
                <a:srgbClr val="E2DC8F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 finally picked…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Livestock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Drawing on people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Tracing</a:t>
            </a:r>
            <a:r>
              <a:rPr lang="de-DE" dirty="0" smtClean="0"/>
              <a:t> </a:t>
            </a:r>
            <a:r>
              <a:rPr lang="de-DE" dirty="0" err="1" smtClean="0"/>
              <a:t>paths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Cave drawing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Game shows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Find </a:t>
            </a:r>
            <a:r>
              <a:rPr lang="de-DE" dirty="0" err="1" smtClean="0"/>
              <a:t>friends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mall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Estimating waiting time and then Recommend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Balcony</a:t>
            </a:r>
            <a:r>
              <a:rPr lang="de-DE" dirty="0" smtClean="0"/>
              <a:t> </a:t>
            </a:r>
            <a:r>
              <a:rPr lang="de-DE" dirty="0" err="1" smtClean="0"/>
              <a:t>games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Photo</a:t>
            </a:r>
            <a:r>
              <a:rPr lang="de-DE" dirty="0" smtClean="0"/>
              <a:t> </a:t>
            </a:r>
            <a:r>
              <a:rPr lang="de-DE" dirty="0" err="1" smtClean="0"/>
              <a:t>albums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857224" y="3286124"/>
            <a:ext cx="1285884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Gerade Verbindung mit Pfeil 10"/>
          <p:cNvCxnSpPr>
            <a:endCxn id="4" idx="7"/>
          </p:cNvCxnSpPr>
          <p:nvPr/>
        </p:nvCxnSpPr>
        <p:spPr>
          <a:xfrm rot="5400000">
            <a:off x="1954796" y="2786058"/>
            <a:ext cx="688379" cy="688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endCxn id="4" idx="3"/>
          </p:cNvCxnSpPr>
          <p:nvPr/>
        </p:nvCxnSpPr>
        <p:spPr>
          <a:xfrm flipV="1">
            <a:off x="415099" y="4383695"/>
            <a:ext cx="630438" cy="616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endCxn id="4" idx="1"/>
          </p:cNvCxnSpPr>
          <p:nvPr/>
        </p:nvCxnSpPr>
        <p:spPr>
          <a:xfrm rot="16200000" flipH="1">
            <a:off x="392877" y="2821777"/>
            <a:ext cx="688378" cy="616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endCxn id="4" idx="5"/>
          </p:cNvCxnSpPr>
          <p:nvPr/>
        </p:nvCxnSpPr>
        <p:spPr>
          <a:xfrm rot="16200000" flipV="1">
            <a:off x="1948046" y="4390444"/>
            <a:ext cx="675876" cy="662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Livestock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428992" y="1689119"/>
            <a:ext cx="5472122" cy="452596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2" descr="C:\Dokumente und Einstellungen\Tobias\Eigene Dateien\My Dropbox\BID A4\041309 Mall Brainstorming\IMG_255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9144000" cy="5572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Drawing on People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428992" y="1689119"/>
            <a:ext cx="5472122" cy="452596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2" descr="C:\Dokumente und Einstellungen\Tobias\Eigene Dateien\My Dropbox\BID A4\041309 Mall Brainstorming\IMG_2554.JPG"/>
          <p:cNvPicPr>
            <a:picLocks noChangeAspect="1" noChangeArrowheads="1"/>
          </p:cNvPicPr>
          <p:nvPr/>
        </p:nvPicPr>
        <p:blipFill>
          <a:blip r:embed="rId2"/>
          <a:srcRect t="2082" b="16668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Tracing Paths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428992" y="1689119"/>
            <a:ext cx="5472122" cy="452596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2" descr="C:\Dokumente und Einstellungen\Tobias\Eigene Dateien\My Dropbox\BID A4\041309 Mall Brainstorming\IMG_255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59"/>
            <a:ext cx="9144000" cy="5572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Cave Drawing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428992" y="1689119"/>
            <a:ext cx="5472122" cy="452596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50" name="Picture 2" descr="C:\Dokumente und Einstellungen\Tobias\Eigene Dateien\My Dropbox\BID A4\041309 Mall Brainstorming\IMG_2554.JPG"/>
          <p:cNvPicPr>
            <a:picLocks noChangeAspect="1" noChangeArrowheads="1"/>
          </p:cNvPicPr>
          <p:nvPr/>
        </p:nvPicPr>
        <p:blipFill>
          <a:blip r:embed="rId2"/>
          <a:srcRect b="17708"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Game Shows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428992" y="1689119"/>
            <a:ext cx="5472122" cy="452596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2" descr="C:\Dokumente und Einstellungen\Tobias\Eigene Dateien\My Dropbox\BID A4\041309 Mall Brainstorming\IMG_255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1"/>
            <a:ext cx="9144000" cy="557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Balcony Idea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428992" y="1689119"/>
            <a:ext cx="5472122" cy="452596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2" descr="C:\Dokumente und Einstellungen\Tobias\Eigene Dateien\My Dropbox\BID A4\041309 Mall Brainstorming\IMG_255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59"/>
            <a:ext cx="9144000" cy="5572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Photo Album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428992" y="1689119"/>
            <a:ext cx="5472122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2" descr="C:\Dokumente und Einstellungen\Tobias\Eigene Dateien\My Dropbox\BID A4\041309 Mall Brainstorming\IMG_2554.JPG"/>
          <p:cNvPicPr>
            <a:picLocks noChangeAspect="1" noChangeArrowheads="1"/>
          </p:cNvPicPr>
          <p:nvPr/>
        </p:nvPicPr>
        <p:blipFill>
          <a:blip r:embed="rId2"/>
          <a:srcRect b="18750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</a:t>
            </a:r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mtClean="0"/>
              <a:t>Presented concepts to class</a:t>
            </a:r>
          </a:p>
          <a:p>
            <a:endParaRPr lang="en-US" smtClean="0"/>
          </a:p>
          <a:p>
            <a:r>
              <a:rPr lang="de-DE" smtClean="0"/>
              <a:t>Used their feedback to prune some ideas</a:t>
            </a:r>
          </a:p>
          <a:p>
            <a:endParaRPr lang="de-DE" smtClean="0"/>
          </a:p>
          <a:p>
            <a:r>
              <a:rPr lang="de-DE" smtClean="0"/>
              <a:t>Other ideas were modified based on feedback</a:t>
            </a:r>
          </a:p>
          <a:p>
            <a:endParaRPr lang="de-DE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8484"/>
          <a:stretch>
            <a:fillRect/>
          </a:stretch>
        </p:blipFill>
        <p:spPr bwMode="auto">
          <a:xfrm>
            <a:off x="0" y="1285860"/>
            <a:ext cx="338601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Concept Validation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140000">
            <a:off x="375415" y="1981985"/>
            <a:ext cx="27066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228172" y="1986748"/>
            <a:ext cx="27162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140000">
            <a:off x="6130143" y="2013734"/>
            <a:ext cx="2733675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0007024">
            <a:off x="336002" y="341320"/>
            <a:ext cx="4476749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116800">
            <a:off x="3519342" y="719967"/>
            <a:ext cx="5143535" cy="3857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51306"/>
          <a:stretch>
            <a:fillRect/>
          </a:stretch>
        </p:blipFill>
        <p:spPr bwMode="auto">
          <a:xfrm rot="19614192">
            <a:off x="2018295" y="1167689"/>
            <a:ext cx="2579042" cy="3972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1fb684f0d22de18894295051a9c9707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 rot="1308047">
            <a:off x="4886325" y="1593028"/>
            <a:ext cx="3176191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20789284">
            <a:off x="536606" y="2893902"/>
            <a:ext cx="4368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Dokumente und Einstellungen\Tobias\Eigene Dateien\My Dropbox\BID A4\042409 Speed Dating\IMG_2575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 rot="843848">
            <a:off x="1941490" y="1464360"/>
            <a:ext cx="485778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Dating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We picked the six most promising ideas:</a:t>
            </a:r>
          </a:p>
          <a:p>
            <a:pPr lvl="1"/>
            <a:r>
              <a:rPr lang="en-US" dirty="0" smtClean="0"/>
              <a:t>Game Shows	</a:t>
            </a:r>
          </a:p>
          <a:p>
            <a:pPr lvl="1"/>
            <a:r>
              <a:rPr lang="en-US" dirty="0" smtClean="0"/>
              <a:t>Livestock</a:t>
            </a:r>
          </a:p>
          <a:p>
            <a:pPr lvl="1"/>
            <a:r>
              <a:rPr lang="en-US" dirty="0" smtClean="0"/>
              <a:t>Balcony</a:t>
            </a:r>
          </a:p>
          <a:p>
            <a:pPr lvl="1"/>
            <a:r>
              <a:rPr lang="en-US" dirty="0" smtClean="0"/>
              <a:t>Cave Drawing / Photo Albums</a:t>
            </a:r>
          </a:p>
          <a:p>
            <a:pPr lvl="1"/>
            <a:r>
              <a:rPr lang="en-US" dirty="0" smtClean="0"/>
              <a:t>Drawing on people</a:t>
            </a:r>
          </a:p>
          <a:p>
            <a:pPr lvl="1"/>
            <a:r>
              <a:rPr lang="en-US" dirty="0" smtClean="0"/>
              <a:t>Estimating waiting time</a:t>
            </a:r>
          </a:p>
          <a:p>
            <a:pPr lvl="1"/>
            <a:endParaRPr lang="en-US" dirty="0"/>
          </a:p>
        </p:txBody>
      </p:sp>
      <p:pic>
        <p:nvPicPr>
          <p:cNvPr id="4" name="Picture 2" descr="C:\Dokumente und Einstellungen\Tobias\Eigene Dateien\Studium\CMU\BID\Assignment 4\images\IMG_2566.jpg"/>
          <p:cNvPicPr>
            <a:picLocks noChangeAspect="1" noChangeArrowheads="1"/>
          </p:cNvPicPr>
          <p:nvPr/>
        </p:nvPicPr>
        <p:blipFill>
          <a:blip r:embed="rId2"/>
          <a:srcRect l="31731" r="22114"/>
          <a:stretch>
            <a:fillRect/>
          </a:stretch>
        </p:blipFill>
        <p:spPr bwMode="auto">
          <a:xfrm>
            <a:off x="0" y="1285836"/>
            <a:ext cx="342899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mall again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drew a storyboard for each concept</a:t>
            </a:r>
          </a:p>
          <a:p>
            <a:endParaRPr lang="en-US" dirty="0" smtClean="0"/>
          </a:p>
          <a:p>
            <a:r>
              <a:rPr lang="en-US" dirty="0" smtClean="0"/>
              <a:t>We presented each concept to potential users from our target group</a:t>
            </a:r>
          </a:p>
          <a:p>
            <a:endParaRPr lang="en-US" dirty="0" smtClean="0"/>
          </a:p>
          <a:p>
            <a:r>
              <a:rPr lang="en-US" dirty="0" smtClean="0"/>
              <a:t>We got people excited about some ideas</a:t>
            </a:r>
          </a:p>
          <a:p>
            <a:endParaRPr lang="en-US" dirty="0" smtClean="0"/>
          </a:p>
          <a:p>
            <a:r>
              <a:rPr lang="en-US" dirty="0" smtClean="0"/>
              <a:t>We got people to be honest about bad ideas</a:t>
            </a:r>
          </a:p>
          <a:p>
            <a:endParaRPr lang="en-US" dirty="0" smtClean="0"/>
          </a:p>
          <a:p>
            <a:r>
              <a:rPr lang="en-US" dirty="0" smtClean="0"/>
              <a:t>We got kicked out of Macy‘s</a:t>
            </a:r>
            <a:endParaRPr lang="en-US" dirty="0"/>
          </a:p>
        </p:txBody>
      </p:sp>
      <p:pic>
        <p:nvPicPr>
          <p:cNvPr id="5122" name="Picture 2" descr="C:\Dokumente und Einstellungen\Tobias\Eigene Dateien\Studium\CMU\BID\Assignment 4\images\IMG_2560.jpg"/>
          <p:cNvPicPr>
            <a:picLocks noChangeAspect="1" noChangeArrowheads="1"/>
          </p:cNvPicPr>
          <p:nvPr/>
        </p:nvPicPr>
        <p:blipFill>
          <a:blip r:embed="rId2"/>
          <a:srcRect l="6731" r="48077"/>
          <a:stretch>
            <a:fillRect/>
          </a:stretch>
        </p:blipFill>
        <p:spPr bwMode="auto">
          <a:xfrm>
            <a:off x="0" y="1285836"/>
            <a:ext cx="335755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There can only be one…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Speed dating showed two clear favorites</a:t>
            </a:r>
          </a:p>
          <a:p>
            <a:pPr lvl="1"/>
            <a:r>
              <a:rPr lang="en-US" dirty="0" smtClean="0"/>
              <a:t>Game shows</a:t>
            </a:r>
          </a:p>
          <a:p>
            <a:pPr lvl="2"/>
            <a:r>
              <a:rPr lang="en-US" dirty="0" smtClean="0"/>
              <a:t>No one opposed this idea</a:t>
            </a:r>
          </a:p>
          <a:p>
            <a:pPr lvl="2"/>
            <a:r>
              <a:rPr lang="en-US" dirty="0" smtClean="0"/>
              <a:t>Generally very popular among the middle aged people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Drawing on other people</a:t>
            </a:r>
          </a:p>
          <a:p>
            <a:pPr lvl="2"/>
            <a:r>
              <a:rPr lang="en-US" dirty="0" smtClean="0"/>
              <a:t>Extremely popular among young adults</a:t>
            </a:r>
          </a:p>
          <a:p>
            <a:pPr lvl="2"/>
            <a:r>
              <a:rPr lang="en-US" dirty="0" smtClean="0"/>
              <a:t>Older people opposed this idea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5945" r="8825"/>
          <a:stretch>
            <a:fillRect/>
          </a:stretch>
        </p:blipFill>
        <p:spPr bwMode="auto">
          <a:xfrm>
            <a:off x="0" y="1285860"/>
            <a:ext cx="337467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… but which one?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mtClean="0"/>
              <a:t>The game show idea is safer, but drawing on people is more innovative</a:t>
            </a:r>
          </a:p>
          <a:p>
            <a:endParaRPr lang="en-US" smtClean="0"/>
          </a:p>
          <a:p>
            <a:r>
              <a:rPr lang="en-US" smtClean="0"/>
              <a:t>Generated two concepts for the video sketch</a:t>
            </a:r>
          </a:p>
          <a:p>
            <a:endParaRPr lang="en-US" smtClean="0"/>
          </a:p>
          <a:p>
            <a:r>
              <a:rPr lang="en-US" smtClean="0"/>
              <a:t>Look back at user research</a:t>
            </a:r>
          </a:p>
          <a:p>
            <a:pPr lvl="1"/>
            <a:r>
              <a:rPr lang="en-US" smtClean="0"/>
              <a:t>Especially demographics</a:t>
            </a:r>
            <a:endParaRPr lang="en-US" dirty="0" smtClean="0"/>
          </a:p>
        </p:txBody>
      </p:sp>
      <p:pic>
        <p:nvPicPr>
          <p:cNvPr id="6147" name="Picture 3" descr="C:\Dokumente und Einstellungen\Tobias\Eigene Dateien\Studium\CMU\BID\Assignment 4\images\IMG_2582.jpg"/>
          <p:cNvPicPr>
            <a:picLocks noChangeAspect="1" noChangeArrowheads="1"/>
          </p:cNvPicPr>
          <p:nvPr/>
        </p:nvPicPr>
        <p:blipFill>
          <a:blip r:embed="rId2"/>
          <a:srcRect l="7692" r="46155"/>
          <a:stretch>
            <a:fillRect/>
          </a:stretch>
        </p:blipFill>
        <p:spPr bwMode="auto">
          <a:xfrm>
            <a:off x="0" y="1285836"/>
            <a:ext cx="342899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346" y="142852"/>
            <a:ext cx="9501254" cy="1143000"/>
          </a:xfrm>
        </p:spPr>
        <p:txBody>
          <a:bodyPr/>
          <a:lstStyle/>
          <a:p>
            <a:r>
              <a:rPr lang="de-DE" sz="4000" dirty="0" smtClean="0"/>
              <a:t>Di</a:t>
            </a:r>
            <a:r>
              <a:rPr sz="4000" dirty="0" smtClean="0"/>
              <a:t>s</a:t>
            </a:r>
            <a:r>
              <a:rPr lang="de-DE" sz="4000" dirty="0" err="1" smtClean="0"/>
              <a:t>cussion</a:t>
            </a:r>
            <a:r>
              <a:rPr lang="de-DE" sz="4000" dirty="0" smtClean="0"/>
              <a:t>, discussion, discussion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428992" y="1689119"/>
            <a:ext cx="5472122" cy="4525963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pic>
        <p:nvPicPr>
          <p:cNvPr id="3074" name="Picture 2" descr="C:\Dokumente und Einstellungen\Tobias\Eigene Dateien\My Dropbox\BID A4\042409 Speed Dating\IMG_258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7429520" cy="5572140"/>
          </a:xfrm>
          <a:prstGeom prst="rect">
            <a:avLst/>
          </a:prstGeom>
          <a:noFill/>
        </p:spPr>
      </p:pic>
      <p:pic>
        <p:nvPicPr>
          <p:cNvPr id="7170" name="Picture 2" descr="C:\Dokumente und Einstellungen\Tobias\Eigene Dateien\Studium\CMU\BID\Assignment 4\images\IMG_2586.jpg"/>
          <p:cNvPicPr>
            <a:picLocks noChangeAspect="1" noChangeArrowheads="1"/>
          </p:cNvPicPr>
          <p:nvPr/>
        </p:nvPicPr>
        <p:blipFill>
          <a:blip r:embed="rId3"/>
          <a:srcRect l="28308" t="13480" b="12990"/>
          <a:stretch>
            <a:fillRect/>
          </a:stretch>
        </p:blipFill>
        <p:spPr bwMode="auto">
          <a:xfrm rot="5400000">
            <a:off x="4214790" y="1928790"/>
            <a:ext cx="55721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winner is…</a:t>
            </a:r>
            <a:endParaRPr lang="en-US" dirty="0"/>
          </a:p>
        </p:txBody>
      </p:sp>
      <p:pic>
        <p:nvPicPr>
          <p:cNvPr id="5" name="Picture 2" descr="C:\Dokumente und Einstellungen\Tobias\Eigene Dateien\My Dropbox\BID A4\Final deliverables\Video sketch\final images\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1" y="1321602"/>
            <a:ext cx="7290815" cy="546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4" name="Picture 2" descr="C:\Dokumente und Einstellungen\Tobias\Eigene Dateien\My Dropbox\BID A4\Final deliverables\Video sketch\final images\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8663" y="1357298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Sensors</a:t>
            </a:r>
            <a:endParaRPr lang="en-US"/>
          </a:p>
        </p:txBody>
      </p:sp>
      <p:pic>
        <p:nvPicPr>
          <p:cNvPr id="5" name="Picture 2" descr="C:\Dokumente und Einstellungen\Tobias\Eigene Dateien\My Dropbox\BID A4\Final deliverables\Video sketch\final images\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3" y="1321579"/>
            <a:ext cx="7286676" cy="5465007"/>
          </a:xfrm>
          <a:prstGeom prst="rect">
            <a:avLst/>
          </a:prstGeom>
          <a:noFill/>
        </p:spPr>
      </p:pic>
      <p:sp>
        <p:nvSpPr>
          <p:cNvPr id="7" name="Abgerundetes Rechteck 6"/>
          <p:cNvSpPr/>
          <p:nvPr/>
        </p:nvSpPr>
        <p:spPr>
          <a:xfrm>
            <a:off x="2500298" y="2857496"/>
            <a:ext cx="1571636" cy="357190"/>
          </a:xfrm>
          <a:prstGeom prst="roundRect">
            <a:avLst/>
          </a:prstGeom>
          <a:solidFill>
            <a:schemeClr val="bg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touch sensor</a:t>
            </a:r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9" name="Gerade Verbindung 8"/>
          <p:cNvCxnSpPr>
            <a:stCxn id="7" idx="2"/>
          </p:cNvCxnSpPr>
          <p:nvPr/>
        </p:nvCxnSpPr>
        <p:spPr>
          <a:xfrm rot="5400000">
            <a:off x="2678893" y="3536157"/>
            <a:ext cx="928694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5857884" y="3286124"/>
            <a:ext cx="1643074" cy="357190"/>
          </a:xfrm>
          <a:prstGeom prst="roundRect">
            <a:avLst/>
          </a:prstGeom>
          <a:solidFill>
            <a:schemeClr val="bg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pressure sensor</a:t>
            </a:r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>
            <a:stCxn id="10" idx="2"/>
          </p:cNvCxnSpPr>
          <p:nvPr/>
        </p:nvCxnSpPr>
        <p:spPr>
          <a:xfrm rot="5400000">
            <a:off x="5804305" y="3768332"/>
            <a:ext cx="1000134" cy="750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>
            <a:off x="954000" y="5786454"/>
            <a:ext cx="7215238" cy="500066"/>
          </a:xfrm>
          <a:prstGeom prst="roundRect">
            <a:avLst/>
          </a:prstGeom>
          <a:solidFill>
            <a:schemeClr val="bg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presence sensor</a:t>
            </a:r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Input/Output</a:t>
            </a:r>
            <a:endParaRPr lang="en-US"/>
          </a:p>
        </p:txBody>
      </p:sp>
      <p:pic>
        <p:nvPicPr>
          <p:cNvPr id="5" name="Picture 2" descr="C:\Dokumente und Einstellungen\Tobias\Eigene Dateien\My Dropbox\BID A4\Final deliverables\Video sketch\final images\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286676" cy="5465008"/>
          </a:xfrm>
          <a:prstGeom prst="rect">
            <a:avLst/>
          </a:prstGeom>
          <a:noFill/>
        </p:spPr>
      </p:pic>
      <p:sp>
        <p:nvSpPr>
          <p:cNvPr id="4" name="Abgerundetes Rechteck 3"/>
          <p:cNvSpPr/>
          <p:nvPr/>
        </p:nvSpPr>
        <p:spPr>
          <a:xfrm>
            <a:off x="1928793" y="1512480"/>
            <a:ext cx="3286148" cy="2571768"/>
          </a:xfrm>
          <a:prstGeom prst="roundRect">
            <a:avLst>
              <a:gd name="adj" fmla="val 3122"/>
            </a:avLst>
          </a:prstGeom>
          <a:solidFill>
            <a:schemeClr val="bg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Output: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Screen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(2m x 1.5m)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(6.5ft  x 5ft)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5429255" y="1369604"/>
            <a:ext cx="1143008" cy="571504"/>
          </a:xfrm>
          <a:prstGeom prst="roundRect">
            <a:avLst/>
          </a:prstGeom>
          <a:solidFill>
            <a:schemeClr val="bg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Output: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Speaker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714479" y="4298562"/>
            <a:ext cx="1143008" cy="571504"/>
          </a:xfrm>
          <a:prstGeom prst="roundRect">
            <a:avLst/>
          </a:prstGeom>
          <a:solidFill>
            <a:schemeClr val="bg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Input: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Buttons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643041" y="5584446"/>
            <a:ext cx="1143008" cy="571504"/>
          </a:xfrm>
          <a:prstGeom prst="roundRect">
            <a:avLst/>
          </a:prstGeom>
          <a:solidFill>
            <a:schemeClr val="bg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Input: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Gestures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4500561" y="4227124"/>
            <a:ext cx="1143008" cy="571504"/>
          </a:xfrm>
          <a:prstGeom prst="roundRect">
            <a:avLst/>
          </a:prstGeom>
          <a:solidFill>
            <a:schemeClr val="bg1"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Input: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Speech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Gerade Verbindung 11"/>
          <p:cNvCxnSpPr>
            <a:stCxn id="8" idx="3"/>
          </p:cNvCxnSpPr>
          <p:nvPr/>
        </p:nvCxnSpPr>
        <p:spPr>
          <a:xfrm>
            <a:off x="2857487" y="4584314"/>
            <a:ext cx="642942" cy="571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stCxn id="9" idx="3"/>
          </p:cNvCxnSpPr>
          <p:nvPr/>
        </p:nvCxnSpPr>
        <p:spPr>
          <a:xfrm flipV="1">
            <a:off x="2786049" y="5370132"/>
            <a:ext cx="1071570" cy="500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Sketch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kumente und Einstellungen\Tobias\Eigene Dateien\My Dropbox\BID A4\Final deliverables\Video sketch\final images\1b-in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41" y="1285860"/>
            <a:ext cx="7429519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Vision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Make waiting at malls more enjoyable</a:t>
            </a:r>
          </a:p>
          <a:p>
            <a:endParaRPr lang="en-US" dirty="0" smtClean="0"/>
          </a:p>
          <a:p>
            <a:r>
              <a:rPr lang="en-US" dirty="0" smtClean="0"/>
              <a:t>This will enhance their experience about shopping and their relationship benefits from that</a:t>
            </a:r>
          </a:p>
          <a:p>
            <a:endParaRPr lang="en-US" dirty="0" smtClean="0"/>
          </a:p>
          <a:p>
            <a:r>
              <a:rPr lang="en-US" dirty="0" smtClean="0"/>
              <a:t>Malls will get more customers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5364" r="11226"/>
          <a:stretch>
            <a:fillRect/>
          </a:stretch>
        </p:blipFill>
        <p:spPr bwMode="auto">
          <a:xfrm>
            <a:off x="-1" y="1285860"/>
            <a:ext cx="337464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Dokumente und Einstellungen\Tobias\Eigene Dateien\Studium\CMU\BID\Assignment 4\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32734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User Research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Observed and interviewed people</a:t>
            </a:r>
          </a:p>
          <a:p>
            <a:pPr lvl="1"/>
            <a:r>
              <a:rPr lang="en-US" dirty="0" smtClean="0"/>
              <a:t>Waiting inside of stores</a:t>
            </a:r>
          </a:p>
          <a:p>
            <a:pPr lvl="1"/>
            <a:r>
              <a:rPr lang="en-US" dirty="0" smtClean="0"/>
              <a:t>Waiting in common waiting areas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Directed storytelling</a:t>
            </a:r>
          </a:p>
          <a:p>
            <a:pPr lvl="1"/>
            <a:r>
              <a:rPr lang="en-US" dirty="0" smtClean="0"/>
              <a:t>How long have you been waiting?</a:t>
            </a:r>
          </a:p>
          <a:p>
            <a:pPr lvl="1"/>
            <a:r>
              <a:rPr lang="en-US" dirty="0" smtClean="0"/>
              <a:t>Do you come here often?</a:t>
            </a:r>
          </a:p>
          <a:p>
            <a:pPr lvl="1"/>
            <a:r>
              <a:rPr lang="en-US" dirty="0" smtClean="0"/>
              <a:t>Who are you waiting for?</a:t>
            </a:r>
          </a:p>
          <a:p>
            <a:pPr lvl="1"/>
            <a:r>
              <a:rPr lang="en-US" dirty="0" smtClean="0"/>
              <a:t>Do you know how long you will still wait?</a:t>
            </a:r>
          </a:p>
          <a:p>
            <a:pPr lvl="1"/>
            <a:r>
              <a:rPr lang="en-US" dirty="0" smtClean="0"/>
              <a:t>What are you doing?</a:t>
            </a:r>
          </a:p>
        </p:txBody>
      </p:sp>
      <p:pic>
        <p:nvPicPr>
          <p:cNvPr id="2051" name="Picture 3" descr="C:\Dokumente und Einstellungen\Tobias\Eigene Dateien\Studium\CMU\BID\Assignment 4\images\IMG_2327.jpg"/>
          <p:cNvPicPr>
            <a:picLocks noChangeAspect="1" noChangeArrowheads="1"/>
          </p:cNvPicPr>
          <p:nvPr/>
        </p:nvPicPr>
        <p:blipFill>
          <a:blip r:embed="rId2"/>
          <a:srcRect l="36058" t="22059" r="39550" b="21568"/>
          <a:stretch>
            <a:fillRect/>
          </a:stretch>
        </p:blipFill>
        <p:spPr bwMode="auto">
          <a:xfrm>
            <a:off x="0" y="1285836"/>
            <a:ext cx="321471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Main Activities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mtClean="0"/>
              <a:t>"People watching"</a:t>
            </a:r>
          </a:p>
          <a:p>
            <a:r>
              <a:rPr lang="en-US" smtClean="0"/>
              <a:t>Getting something to drink, or thinking about it.</a:t>
            </a:r>
          </a:p>
          <a:p>
            <a:r>
              <a:rPr lang="en-US" smtClean="0"/>
              <a:t>Playing with cell phones.</a:t>
            </a:r>
          </a:p>
          <a:p>
            <a:r>
              <a:rPr lang="en-US" smtClean="0"/>
              <a:t>Thinking about other things they could go and do.</a:t>
            </a:r>
          </a:p>
          <a:p>
            <a:r>
              <a:rPr lang="en-US" smtClean="0"/>
              <a:t>People in groups like to talk to each other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6901" r="19719"/>
          <a:stretch>
            <a:fillRect/>
          </a:stretch>
        </p:blipFill>
        <p:spPr bwMode="auto">
          <a:xfrm>
            <a:off x="0" y="1285860"/>
            <a:ext cx="321471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Needs Model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1692" y="1463434"/>
            <a:ext cx="7479422" cy="5394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Concept Generation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“Traditional” brainstorming about product ideas</a:t>
            </a:r>
          </a:p>
          <a:p>
            <a:endParaRPr lang="de-DE" dirty="0" smtClean="0"/>
          </a:p>
          <a:p>
            <a:r>
              <a:rPr lang="de-DE" dirty="0" err="1" smtClean="0"/>
              <a:t>Categories</a:t>
            </a:r>
            <a:r>
              <a:rPr lang="de-DE" dirty="0" smtClean="0"/>
              <a:t> </a:t>
            </a:r>
            <a:r>
              <a:rPr lang="de-DE" dirty="0" err="1" smtClean="0"/>
              <a:t>formed</a:t>
            </a:r>
            <a:r>
              <a:rPr lang="de-DE" dirty="0" smtClean="0"/>
              <a:t> (</a:t>
            </a:r>
            <a:r>
              <a:rPr lang="de-DE" dirty="0" err="1" smtClean="0"/>
              <a:t>games</a:t>
            </a:r>
            <a:r>
              <a:rPr lang="de-DE" dirty="0" smtClean="0"/>
              <a:t>, </a:t>
            </a:r>
            <a:r>
              <a:rPr lang="de-DE" dirty="0" err="1" smtClean="0"/>
              <a:t>drawing</a:t>
            </a:r>
            <a:r>
              <a:rPr lang="de-DE" dirty="0" smtClean="0"/>
              <a:t>, </a:t>
            </a:r>
            <a:r>
              <a:rPr lang="de-DE" dirty="0" err="1" smtClean="0"/>
              <a:t>watching</a:t>
            </a:r>
            <a:r>
              <a:rPr lang="de-DE" dirty="0" smtClean="0"/>
              <a:t>, etc.)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de-DE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5341" r="22020"/>
          <a:stretch>
            <a:fillRect/>
          </a:stretch>
        </p:blipFill>
        <p:spPr bwMode="auto">
          <a:xfrm>
            <a:off x="0" y="1285860"/>
            <a:ext cx="350043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Concept Generation</a:t>
            </a:r>
            <a:endParaRPr lang="en-US" dirty="0"/>
          </a:p>
        </p:txBody>
      </p:sp>
      <p:pic>
        <p:nvPicPr>
          <p:cNvPr id="5122" name="Picture 2" descr="C:\Dokumente und Einstellungen\Tobias\Eigene Dateien\Studium\CMU\BID\Assignment 4\brainstorm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71538" y="1308589"/>
            <a:ext cx="7038108" cy="554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Generation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Another brainstorming at the mall</a:t>
            </a:r>
          </a:p>
          <a:p>
            <a:pPr lvl="1"/>
            <a:r>
              <a:rPr lang="en-US" dirty="0" smtClean="0"/>
              <a:t>To see possible interactions</a:t>
            </a:r>
          </a:p>
          <a:p>
            <a:pPr lvl="1"/>
            <a:r>
              <a:rPr lang="de-DE" dirty="0" err="1" smtClean="0"/>
              <a:t>Formfactors</a:t>
            </a:r>
            <a:endParaRPr lang="en-US" dirty="0" smtClean="0"/>
          </a:p>
          <a:p>
            <a:pPr lvl="1"/>
            <a:r>
              <a:rPr lang="en-US" dirty="0" smtClean="0"/>
              <a:t>Also for new ideas</a:t>
            </a:r>
          </a:p>
          <a:p>
            <a:endParaRPr lang="en-US" dirty="0"/>
          </a:p>
        </p:txBody>
      </p:sp>
      <p:pic>
        <p:nvPicPr>
          <p:cNvPr id="3074" name="Picture 2" descr="C:\Dokumente und Einstellungen\Tobias\Eigene Dateien\Studium\CMU\BID\Assignment 4\images\IMG_2491.jpg"/>
          <p:cNvPicPr>
            <a:picLocks noChangeAspect="1" noChangeArrowheads="1"/>
          </p:cNvPicPr>
          <p:nvPr/>
        </p:nvPicPr>
        <p:blipFill>
          <a:blip r:embed="rId2"/>
          <a:srcRect l="54229" t="4412"/>
          <a:stretch>
            <a:fillRect/>
          </a:stretch>
        </p:blipFill>
        <p:spPr bwMode="auto">
          <a:xfrm>
            <a:off x="0" y="1285860"/>
            <a:ext cx="3557527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434</Words>
  <PresentationFormat>On-screen Show (4:3)</PresentationFormat>
  <Paragraphs>120</Paragraphs>
  <Slides>30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Larissa-Design</vt:lpstr>
      <vt:lpstr>Gameshow Heaven for Husbands</vt:lpstr>
      <vt:lpstr>Slide 2</vt:lpstr>
      <vt:lpstr>Vision</vt:lpstr>
      <vt:lpstr>User Research</vt:lpstr>
      <vt:lpstr>Main Activities</vt:lpstr>
      <vt:lpstr>Needs Model</vt:lpstr>
      <vt:lpstr>Concept Generation</vt:lpstr>
      <vt:lpstr>Concept Generation</vt:lpstr>
      <vt:lpstr>Concept Generation</vt:lpstr>
      <vt:lpstr>We finally picked…</vt:lpstr>
      <vt:lpstr>Livestock</vt:lpstr>
      <vt:lpstr>Drawing on People</vt:lpstr>
      <vt:lpstr>Tracing Paths</vt:lpstr>
      <vt:lpstr>Cave Drawing</vt:lpstr>
      <vt:lpstr>Game Shows</vt:lpstr>
      <vt:lpstr>Balcony Idea</vt:lpstr>
      <vt:lpstr>Photo Album</vt:lpstr>
      <vt:lpstr>Concept Validation</vt:lpstr>
      <vt:lpstr>Concept Validation</vt:lpstr>
      <vt:lpstr>Speed Dating</vt:lpstr>
      <vt:lpstr>At the mall again</vt:lpstr>
      <vt:lpstr>There can only be one…</vt:lpstr>
      <vt:lpstr>… but which one?</vt:lpstr>
      <vt:lpstr>Discussion, discussion, discussion</vt:lpstr>
      <vt:lpstr>And the winner is…</vt:lpstr>
      <vt:lpstr>Location</vt:lpstr>
      <vt:lpstr>Sensors</vt:lpstr>
      <vt:lpstr>Input/Output</vt:lpstr>
      <vt:lpstr>Video Sketch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Mallquizzer</dc:title>
  <cp:lastModifiedBy>Daniel Lee</cp:lastModifiedBy>
  <cp:revision>109</cp:revision>
  <dcterms:created xsi:type="dcterms:W3CDTF">2009-05-07T13:06:11Z</dcterms:created>
  <dcterms:modified xsi:type="dcterms:W3CDTF">2009-05-07T13:10:25Z</dcterms:modified>
</cp:coreProperties>
</file>