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66" r:id="rId4"/>
    <p:sldId id="257" r:id="rId5"/>
    <p:sldId id="259" r:id="rId6"/>
    <p:sldId id="260" r:id="rId7"/>
    <p:sldId id="258" r:id="rId8"/>
    <p:sldId id="261" r:id="rId9"/>
    <p:sldId id="268" r:id="rId10"/>
    <p:sldId id="269" r:id="rId11"/>
    <p:sldId id="270" r:id="rId12"/>
    <p:sldId id="271" r:id="rId13"/>
    <p:sldId id="272" r:id="rId14"/>
    <p:sldId id="262" r:id="rId15"/>
    <p:sldId id="265" r:id="rId16"/>
    <p:sldId id="273" r:id="rId17"/>
    <p:sldId id="263" r:id="rId18"/>
    <p:sldId id="264"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526"/>
    <a:srgbClr val="F8F129"/>
    <a:srgbClr val="9ECDF8"/>
    <a:srgbClr val="467C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550" autoAdjust="0"/>
    <p:restoredTop sz="79828" autoAdjust="0"/>
  </p:normalViewPr>
  <p:slideViewPr>
    <p:cSldViewPr>
      <p:cViewPr varScale="1">
        <p:scale>
          <a:sx n="73" d="100"/>
          <a:sy n="73" d="100"/>
        </p:scale>
        <p:origin x="-13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B277099-7E01-42A1-AB37-D34CF08DFCED}" type="datetimeFigureOut">
              <a:rPr lang="en-US" smtClean="0"/>
              <a:pPr/>
              <a:t>2/19/2009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EBF6973-CE88-4535-821A-1A14F3AF49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b="1" dirty="0" smtClean="0"/>
              <a:t>The problem Mall-walkers have right now is :</a:t>
            </a:r>
          </a:p>
          <a:p>
            <a:endParaRPr lang="en-US" sz="1900" dirty="0" smtClean="0"/>
          </a:p>
          <a:p>
            <a:r>
              <a:rPr lang="en-US" sz="1900" dirty="0" smtClean="0"/>
              <a:t>That they don’t have information on paces of different people</a:t>
            </a:r>
          </a:p>
          <a:p>
            <a:r>
              <a:rPr lang="en-US" sz="1900" dirty="0" smtClean="0"/>
              <a:t>They have to wait for others to join which is time-consuming</a:t>
            </a:r>
          </a:p>
          <a:p>
            <a:r>
              <a:rPr lang="en-US" sz="1900" dirty="0" smtClean="0"/>
              <a:t>It is hard to schedule time and place for meeting</a:t>
            </a:r>
          </a:p>
          <a:p>
            <a:r>
              <a:rPr lang="en-US" sz="1900" dirty="0" smtClean="0"/>
              <a:t>Hard to find places of interest for other activities</a:t>
            </a:r>
            <a:endParaRPr lang="en-US" sz="1900" dirty="0"/>
          </a:p>
        </p:txBody>
      </p:sp>
      <p:sp>
        <p:nvSpPr>
          <p:cNvPr id="4" name="Slide Number Placeholder 3"/>
          <p:cNvSpPr>
            <a:spLocks noGrp="1"/>
          </p:cNvSpPr>
          <p:nvPr>
            <p:ph type="sldNum" sz="quarter" idx="10"/>
          </p:nvPr>
        </p:nvSpPr>
        <p:spPr/>
        <p:txBody>
          <a:bodyPr/>
          <a:lstStyle/>
          <a:p>
            <a:fld id="{9EBF6973-CE88-4535-821A-1A14F3AF497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For each iteration we developed a problem scenario, discussed possible mobile application solution and then reflected upon how effectively it handled the situation, whether it could be generalized or not and went back to strengthening our Persona and Scenarios.</a:t>
            </a:r>
            <a:endParaRPr lang="en-US" sz="1300" dirty="0"/>
          </a:p>
        </p:txBody>
      </p:sp>
      <p:sp>
        <p:nvSpPr>
          <p:cNvPr id="4" name="Slide Number Placeholder 3"/>
          <p:cNvSpPr>
            <a:spLocks noGrp="1"/>
          </p:cNvSpPr>
          <p:nvPr>
            <p:ph type="sldNum" sz="quarter" idx="10"/>
          </p:nvPr>
        </p:nvSpPr>
        <p:spPr/>
        <p:txBody>
          <a:bodyPr/>
          <a:lstStyle/>
          <a:p>
            <a:fld id="{9EBF6973-CE88-4535-821A-1A14F3AF4972}"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BF6973-CE88-4535-821A-1A14F3AF4972}"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BF6973-CE88-4535-821A-1A14F3AF4972}"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put a lot of thought into how intuitive each representation of icons is and what meaning is conveyed</a:t>
            </a:r>
            <a:endParaRPr lang="en-US" dirty="0"/>
          </a:p>
        </p:txBody>
      </p:sp>
      <p:sp>
        <p:nvSpPr>
          <p:cNvPr id="4" name="Slide Number Placeholder 3"/>
          <p:cNvSpPr>
            <a:spLocks noGrp="1"/>
          </p:cNvSpPr>
          <p:nvPr>
            <p:ph type="sldNum" sz="quarter" idx="10"/>
          </p:nvPr>
        </p:nvSpPr>
        <p:spPr/>
        <p:txBody>
          <a:bodyPr/>
          <a:lstStyle/>
          <a:p>
            <a:fld id="{9EBF6973-CE88-4535-821A-1A14F3AF4972}"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put a lot of thought into how intuitive each representation of icons is and what meaning is conveyed</a:t>
            </a:r>
            <a:endParaRPr lang="en-US" dirty="0"/>
          </a:p>
        </p:txBody>
      </p:sp>
      <p:sp>
        <p:nvSpPr>
          <p:cNvPr id="4" name="Slide Number Placeholder 3"/>
          <p:cNvSpPr>
            <a:spLocks noGrp="1"/>
          </p:cNvSpPr>
          <p:nvPr>
            <p:ph type="sldNum" sz="quarter" idx="10"/>
          </p:nvPr>
        </p:nvSpPr>
        <p:spPr/>
        <p:txBody>
          <a:bodyPr/>
          <a:lstStyle/>
          <a:p>
            <a:fld id="{9EBF6973-CE88-4535-821A-1A14F3AF497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8D526"/>
        </a:solidFill>
        <a:effectLst/>
      </p:bgPr>
    </p:bg>
    <p:spTree>
      <p:nvGrpSpPr>
        <p:cNvPr id="1" name=""/>
        <p:cNvGrpSpPr/>
        <p:nvPr/>
      </p:nvGrpSpPr>
      <p:grpSpPr>
        <a:xfrm>
          <a:off x="0" y="0"/>
          <a:ext cx="0" cy="0"/>
          <a:chOff x="0" y="0"/>
          <a:chExt cx="0" cy="0"/>
        </a:xfrm>
      </p:grpSpPr>
      <p:pic>
        <p:nvPicPr>
          <p:cNvPr id="17" name="Picture 16" descr="Picture 1.png"/>
          <p:cNvPicPr>
            <a:picLocks noChangeAspect="1"/>
          </p:cNvPicPr>
          <p:nvPr userDrawn="1"/>
        </p:nvPicPr>
        <p:blipFill>
          <a:blip r:embed="rId2"/>
          <a:stretch>
            <a:fillRect/>
          </a:stretch>
        </p:blipFill>
        <p:spPr>
          <a:xfrm>
            <a:off x="1136263" y="0"/>
            <a:ext cx="687147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08FC-6689-43D8-8E68-82F74A06CDE2}"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A9F9DD4-9A34-46C9-8D05-4B095C4C06C9}" type="datetimeFigureOut">
              <a:rPr lang="en-US" smtClean="0"/>
              <a:pPr/>
              <a:t>2/19/2009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C08FC-6689-43D8-8E68-82F74A06CD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A9F9DD4-9A34-46C9-8D05-4B095C4C06C9}" type="datetimeFigureOut">
              <a:rPr lang="en-US" smtClean="0"/>
              <a:pPr/>
              <a:t>2/19/2009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C08FC-6689-43D8-8E68-82F74A06CDE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EFC08FC-6689-43D8-8E68-82F74A06CDE2}"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08FC-6689-43D8-8E68-82F74A06CDE2}"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EFC08FC-6689-43D8-8E68-82F74A06CDE2}"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EFC08FC-6689-43D8-8E68-82F74A06CDE2}"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EFC08FC-6689-43D8-8E68-82F74A06CDE2}"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A9F9DD4-9A34-46C9-8D05-4B095C4C06C9}" type="datetimeFigureOut">
              <a:rPr lang="en-US" smtClean="0"/>
              <a:pPr/>
              <a:t>2/19/2009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08FC-6689-43D8-8E68-82F74A06CD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A9F9DD4-9A34-46C9-8D05-4B095C4C06C9}" type="datetimeFigureOut">
              <a:rPr lang="en-US" smtClean="0"/>
              <a:pPr/>
              <a:t>2/19/2009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08FC-6689-43D8-8E68-82F74A06CDE2}"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A9F9DD4-9A34-46C9-8D05-4B095C4C06C9}" type="datetimeFigureOut">
              <a:rPr lang="en-US" smtClean="0"/>
              <a:pPr/>
              <a:t>2/19/2009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08FC-6689-43D8-8E68-82F74A06CDE2}"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A9F9DD4-9A34-46C9-8D05-4B095C4C06C9}" type="datetimeFigureOut">
              <a:rPr lang="en-US" smtClean="0"/>
              <a:pPr/>
              <a:t>2/19/2009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08FC-6689-43D8-8E68-82F74A06CDE2}"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A9F9DD4-9A34-46C9-8D05-4B095C4C06C9}" type="datetimeFigureOut">
              <a:rPr lang="en-US" smtClean="0"/>
              <a:pPr/>
              <a:t>2/19/2009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A9F9DD4-9A34-46C9-8D05-4B095C4C06C9}" type="datetimeFigureOut">
              <a:rPr lang="en-US" smtClean="0"/>
              <a:pPr/>
              <a:t>2/19/2009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FEFC08FC-6689-43D8-8E68-82F74A06CDE2}"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08FC-6689-43D8-8E68-82F74A06CD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A9F9DD4-9A34-46C9-8D05-4B095C4C06C9}" type="datetimeFigureOut">
              <a:rPr lang="en-US" smtClean="0"/>
              <a:pPr/>
              <a:t>2/19/2009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C08FC-6689-43D8-8E68-82F74A06CDE2}"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EFC08FC-6689-43D8-8E68-82F74A06CD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A9F9DD4-9A34-46C9-8D05-4B095C4C06C9}" type="datetimeFigureOut">
              <a:rPr lang="en-US" smtClean="0"/>
              <a:pPr/>
              <a:t>2/19/2009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08FC-6689-43D8-8E68-82F74A06CDE2}"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A9F9DD4-9A34-46C9-8D05-4B095C4C06C9}" type="datetimeFigureOut">
              <a:rPr lang="en-US" smtClean="0"/>
              <a:pPr/>
              <a:t>2/19/2009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EFC08FC-6689-43D8-8E68-82F74A06CD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558605"/>
            <a:ext cx="2057400" cy="1384995"/>
          </a:xfrm>
          <a:prstGeom prst="rect">
            <a:avLst/>
          </a:prstGeom>
          <a:noFill/>
        </p:spPr>
        <p:txBody>
          <a:bodyPr wrap="square" rtlCol="0">
            <a:spAutoFit/>
          </a:bodyPr>
          <a:lstStyle/>
          <a:p>
            <a:pPr algn="ctr">
              <a:spcBef>
                <a:spcPct val="0"/>
              </a:spcBef>
              <a:defRPr/>
            </a:pPr>
            <a:r>
              <a:rPr lang="en-US" sz="2800" dirty="0" smtClean="0">
                <a:latin typeface="+mj-lt"/>
                <a:ea typeface="+mj-ea"/>
                <a:cs typeface="+mj-cs"/>
              </a:rPr>
              <a:t>Spending time with grand kids</a:t>
            </a:r>
            <a:endParaRPr lang="en-US" sz="2400" dirty="0" smtClean="0">
              <a:latin typeface="+mj-lt"/>
              <a:ea typeface="+mj-ea"/>
              <a:cs typeface="+mj-cs"/>
            </a:endParaRPr>
          </a:p>
        </p:txBody>
      </p:sp>
      <p:pic>
        <p:nvPicPr>
          <p:cNvPr id="6" name="Picture 5"/>
          <p:cNvPicPr>
            <a:picLocks noChangeAspect="1"/>
          </p:cNvPicPr>
          <p:nvPr/>
        </p:nvPicPr>
        <p:blipFill>
          <a:blip r:embed="rId3"/>
          <a:stretch>
            <a:fillRect/>
          </a:stretch>
        </p:blipFill>
        <p:spPr>
          <a:xfrm rot="193251">
            <a:off x="808827" y="2383434"/>
            <a:ext cx="1280545" cy="1702853"/>
          </a:xfrm>
          <a:prstGeom prst="rect">
            <a:avLst/>
          </a:prstGeom>
          <a:ln>
            <a:noFill/>
          </a:ln>
          <a:effectLst>
            <a:outerShdw blurRad="292100" dist="139700" dir="2700000" algn="tl" rotWithShape="0">
              <a:srgbClr val="333333">
                <a:alpha val="65000"/>
              </a:srgbClr>
            </a:outerShdw>
          </a:effectLst>
        </p:spPr>
      </p:pic>
      <p:sp>
        <p:nvSpPr>
          <p:cNvPr id="27" name="Cloud Callout 26"/>
          <p:cNvSpPr/>
          <p:nvPr/>
        </p:nvSpPr>
        <p:spPr>
          <a:xfrm>
            <a:off x="2971800" y="2286000"/>
            <a:ext cx="1905000" cy="1434405"/>
          </a:xfrm>
          <a:prstGeom prst="cloudCallout">
            <a:avLst>
              <a:gd name="adj1" fmla="val 38713"/>
              <a:gd name="adj2" fmla="val 72566"/>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 also need to buy a belt</a:t>
            </a:r>
            <a:endParaRPr lang="en-US" dirty="0">
              <a:solidFill>
                <a:schemeClr val="tx1"/>
              </a:solidFill>
            </a:endParaRPr>
          </a:p>
        </p:txBody>
      </p:sp>
      <p:sp>
        <p:nvSpPr>
          <p:cNvPr id="49" name="Cloud Callout 48"/>
          <p:cNvSpPr/>
          <p:nvPr/>
        </p:nvSpPr>
        <p:spPr>
          <a:xfrm>
            <a:off x="5638800" y="2286000"/>
            <a:ext cx="2819400" cy="2057400"/>
          </a:xfrm>
          <a:prstGeom prst="cloudCallout">
            <a:avLst>
              <a:gd name="adj1" fmla="val -47569"/>
              <a:gd name="adj2" fmla="val 61839"/>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Let me check where my </a:t>
            </a:r>
            <a:r>
              <a:rPr lang="en-US" dirty="0" smtClean="0">
                <a:solidFill>
                  <a:schemeClr val="tx1"/>
                </a:solidFill>
              </a:rPr>
              <a:t>buddy Peter is mall </a:t>
            </a:r>
            <a:r>
              <a:rPr lang="en-US" dirty="0">
                <a:solidFill>
                  <a:schemeClr val="tx1"/>
                </a:solidFill>
              </a:rPr>
              <a:t>walking right now.</a:t>
            </a:r>
          </a:p>
        </p:txBody>
      </p:sp>
      <p:sp>
        <p:nvSpPr>
          <p:cNvPr id="51" name="TextBox 50"/>
          <p:cNvSpPr txBox="1"/>
          <p:nvPr/>
        </p:nvSpPr>
        <p:spPr>
          <a:xfrm>
            <a:off x="3276600" y="4787205"/>
            <a:ext cx="1905000" cy="954107"/>
          </a:xfrm>
          <a:prstGeom prst="rect">
            <a:avLst/>
          </a:prstGeom>
          <a:noFill/>
        </p:spPr>
        <p:txBody>
          <a:bodyPr wrap="square" rtlCol="0">
            <a:spAutoFit/>
          </a:bodyPr>
          <a:lstStyle/>
          <a:p>
            <a:pPr algn="ctr">
              <a:spcBef>
                <a:spcPct val="0"/>
              </a:spcBef>
              <a:defRPr/>
            </a:pPr>
            <a:r>
              <a:rPr lang="en-US" sz="2800" dirty="0" smtClean="0">
                <a:latin typeface="+mj-lt"/>
                <a:ea typeface="+mj-ea"/>
                <a:cs typeface="+mj-cs"/>
              </a:rPr>
              <a:t>Shopping items</a:t>
            </a:r>
            <a:endParaRPr lang="en-US" sz="2400" dirty="0" smtClean="0">
              <a:latin typeface="+mj-lt"/>
              <a:ea typeface="+mj-ea"/>
              <a:cs typeface="+mj-cs"/>
            </a:endParaRPr>
          </a:p>
        </p:txBody>
      </p:sp>
      <p:sp>
        <p:nvSpPr>
          <p:cNvPr id="52" name="TextBox 51"/>
          <p:cNvSpPr txBox="1"/>
          <p:nvPr/>
        </p:nvSpPr>
        <p:spPr>
          <a:xfrm>
            <a:off x="6172200" y="4721185"/>
            <a:ext cx="2590800" cy="954107"/>
          </a:xfrm>
          <a:prstGeom prst="rect">
            <a:avLst/>
          </a:prstGeom>
          <a:noFill/>
        </p:spPr>
        <p:txBody>
          <a:bodyPr wrap="square" rtlCol="0">
            <a:spAutoFit/>
          </a:bodyPr>
          <a:lstStyle/>
          <a:p>
            <a:pPr>
              <a:spcBef>
                <a:spcPct val="0"/>
              </a:spcBef>
              <a:defRPr/>
            </a:pPr>
            <a:r>
              <a:rPr lang="en-US" sz="2800" dirty="0" smtClean="0">
                <a:latin typeface="+mj-lt"/>
                <a:ea typeface="+mj-ea"/>
                <a:cs typeface="+mj-cs"/>
              </a:rPr>
              <a:t>Meeting up with friends</a:t>
            </a:r>
            <a:endParaRPr lang="en-US" sz="2400" dirty="0" smtClean="0">
              <a:latin typeface="+mj-lt"/>
              <a:ea typeface="+mj-ea"/>
              <a:cs typeface="+mj-cs"/>
            </a:endParaRPr>
          </a:p>
        </p:txBody>
      </p:sp>
      <p:sp>
        <p:nvSpPr>
          <p:cNvPr id="9" name="Title 8"/>
          <p:cNvSpPr>
            <a:spLocks noGrp="1"/>
          </p:cNvSpPr>
          <p:nvPr>
            <p:ph type="title"/>
          </p:nvPr>
        </p:nvSpPr>
        <p:spPr/>
        <p:txBody>
          <a:bodyPr/>
          <a:lstStyle/>
          <a:p>
            <a:r>
              <a:rPr lang="en-US" dirty="0" smtClean="0"/>
              <a:t>Persona and Scenario Iterations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Sketches</a:t>
            </a:r>
            <a:endParaRPr lang="en-US" dirty="0"/>
          </a:p>
        </p:txBody>
      </p:sp>
      <p:pic>
        <p:nvPicPr>
          <p:cNvPr id="7" name="Picture 6" descr="story1.jpg"/>
          <p:cNvPicPr>
            <a:picLocks noChangeAspect="1"/>
          </p:cNvPicPr>
          <p:nvPr/>
        </p:nvPicPr>
        <p:blipFill>
          <a:blip r:embed="rId3">
            <a:biLevel thresh="50000"/>
          </a:blip>
          <a:srcRect l="10309" t="3780" r="2062" b="32990"/>
          <a:stretch>
            <a:fillRect/>
          </a:stretch>
        </p:blipFill>
        <p:spPr>
          <a:xfrm>
            <a:off x="-1" y="1905000"/>
            <a:ext cx="9152283" cy="4953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Wireframes</a:t>
            </a:r>
            <a:br>
              <a:rPr lang="en-US" dirty="0" smtClean="0"/>
            </a:br>
            <a:endParaRPr lang="en-US" dirty="0"/>
          </a:p>
        </p:txBody>
      </p:sp>
      <p:pic>
        <p:nvPicPr>
          <p:cNvPr id="8" name="Picture 7" descr="wf1.JPG"/>
          <p:cNvPicPr>
            <a:picLocks noChangeAspect="1"/>
          </p:cNvPicPr>
          <p:nvPr/>
        </p:nvPicPr>
        <p:blipFill>
          <a:blip r:embed="rId3">
            <a:biLevel thresh="50000"/>
            <a:lum/>
          </a:blip>
          <a:srcRect l="17105" t="17544" b="5263"/>
          <a:stretch>
            <a:fillRect/>
          </a:stretch>
        </p:blipFill>
        <p:spPr>
          <a:xfrm>
            <a:off x="4452505" y="1828800"/>
            <a:ext cx="4691495" cy="3276600"/>
          </a:xfrm>
          <a:prstGeom prst="rect">
            <a:avLst/>
          </a:prstGeom>
        </p:spPr>
      </p:pic>
      <p:pic>
        <p:nvPicPr>
          <p:cNvPr id="9" name="Picture 8" descr="old_wf4.jpg"/>
          <p:cNvPicPr>
            <a:picLocks noChangeAspect="1"/>
          </p:cNvPicPr>
          <p:nvPr/>
        </p:nvPicPr>
        <p:blipFill>
          <a:blip r:embed="rId4"/>
          <a:stretch>
            <a:fillRect/>
          </a:stretch>
        </p:blipFill>
        <p:spPr>
          <a:xfrm>
            <a:off x="2057400" y="3505200"/>
            <a:ext cx="3860800" cy="2895600"/>
          </a:xfrm>
          <a:prstGeom prst="rect">
            <a:avLst/>
          </a:prstGeom>
        </p:spPr>
      </p:pic>
      <p:pic>
        <p:nvPicPr>
          <p:cNvPr id="7" name="Picture 6" descr="phone1.png"/>
          <p:cNvPicPr>
            <a:picLocks noChangeAspect="1"/>
          </p:cNvPicPr>
          <p:nvPr/>
        </p:nvPicPr>
        <p:blipFill>
          <a:blip r:embed="rId5"/>
          <a:stretch>
            <a:fillRect/>
          </a:stretch>
        </p:blipFill>
        <p:spPr>
          <a:xfrm>
            <a:off x="457200" y="1524000"/>
            <a:ext cx="1942476" cy="3429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Icons</a:t>
            </a:r>
            <a:br>
              <a:rPr lang="en-US" dirty="0" smtClean="0"/>
            </a:br>
            <a:endParaRPr lang="en-US" dirty="0"/>
          </a:p>
        </p:txBody>
      </p:sp>
      <p:grpSp>
        <p:nvGrpSpPr>
          <p:cNvPr id="9" name="Group 8"/>
          <p:cNvGrpSpPr/>
          <p:nvPr/>
        </p:nvGrpSpPr>
        <p:grpSpPr>
          <a:xfrm>
            <a:off x="990600" y="1981200"/>
            <a:ext cx="3336010" cy="762000"/>
            <a:chOff x="1219201" y="2743200"/>
            <a:chExt cx="3336010" cy="762000"/>
          </a:xfrm>
        </p:grpSpPr>
        <p:pic>
          <p:nvPicPr>
            <p:cNvPr id="6" name="Picture 5" descr="group-icons.png"/>
            <p:cNvPicPr>
              <a:picLocks noChangeAspect="1"/>
            </p:cNvPicPr>
            <p:nvPr/>
          </p:nvPicPr>
          <p:blipFill>
            <a:blip r:embed="rId3"/>
            <a:stretch>
              <a:fillRect/>
            </a:stretch>
          </p:blipFill>
          <p:spPr>
            <a:xfrm>
              <a:off x="1219201" y="2743200"/>
              <a:ext cx="2743200" cy="716508"/>
            </a:xfrm>
            <a:prstGeom prst="rect">
              <a:avLst/>
            </a:prstGeom>
          </p:spPr>
        </p:pic>
        <p:pic>
          <p:nvPicPr>
            <p:cNvPr id="8" name="Picture 7" descr="final_group.png"/>
            <p:cNvPicPr>
              <a:picLocks noChangeAspect="1"/>
            </p:cNvPicPr>
            <p:nvPr/>
          </p:nvPicPr>
          <p:blipFill>
            <a:blip r:embed="rId4"/>
            <a:stretch>
              <a:fillRect/>
            </a:stretch>
          </p:blipFill>
          <p:spPr>
            <a:xfrm>
              <a:off x="4038600" y="2895600"/>
              <a:ext cx="516611" cy="609600"/>
            </a:xfrm>
            <a:prstGeom prst="rect">
              <a:avLst/>
            </a:prstGeom>
          </p:spPr>
        </p:pic>
      </p:grpSp>
      <p:pic>
        <p:nvPicPr>
          <p:cNvPr id="10" name="Picture 9" descr="map1.png"/>
          <p:cNvPicPr>
            <a:picLocks noChangeAspect="1"/>
          </p:cNvPicPr>
          <p:nvPr/>
        </p:nvPicPr>
        <p:blipFill>
          <a:blip r:embed="rId5"/>
          <a:srcRect l="23678"/>
          <a:stretch>
            <a:fillRect/>
          </a:stretch>
        </p:blipFill>
        <p:spPr>
          <a:xfrm>
            <a:off x="914401" y="3886200"/>
            <a:ext cx="2210548" cy="2571523"/>
          </a:xfrm>
          <a:prstGeom prst="rect">
            <a:avLst/>
          </a:prstGeom>
        </p:spPr>
      </p:pic>
      <p:pic>
        <p:nvPicPr>
          <p:cNvPr id="11" name="Picture 10" descr="map2.png"/>
          <p:cNvPicPr>
            <a:picLocks noChangeAspect="1"/>
          </p:cNvPicPr>
          <p:nvPr/>
        </p:nvPicPr>
        <p:blipFill>
          <a:blip r:embed="rId6"/>
          <a:stretch>
            <a:fillRect/>
          </a:stretch>
        </p:blipFill>
        <p:spPr>
          <a:xfrm>
            <a:off x="2819401" y="3886200"/>
            <a:ext cx="1981199" cy="2553177"/>
          </a:xfrm>
          <a:prstGeom prst="rect">
            <a:avLst/>
          </a:prstGeom>
        </p:spPr>
      </p:pic>
      <p:pic>
        <p:nvPicPr>
          <p:cNvPr id="13" name="Picture 12" descr="phone1.png"/>
          <p:cNvPicPr>
            <a:picLocks noChangeAspect="1"/>
          </p:cNvPicPr>
          <p:nvPr/>
        </p:nvPicPr>
        <p:blipFill>
          <a:blip r:embed="rId7" cstate="print"/>
          <a:stretch>
            <a:fillRect/>
          </a:stretch>
        </p:blipFill>
        <p:spPr>
          <a:xfrm>
            <a:off x="5715001" y="4038600"/>
            <a:ext cx="1165486" cy="2057400"/>
          </a:xfrm>
          <a:prstGeom prst="rect">
            <a:avLst/>
          </a:prstGeom>
        </p:spPr>
      </p:pic>
      <p:pic>
        <p:nvPicPr>
          <p:cNvPr id="14" name="Picture 13" descr="phone2.png"/>
          <p:cNvPicPr>
            <a:picLocks noChangeAspect="1"/>
          </p:cNvPicPr>
          <p:nvPr/>
        </p:nvPicPr>
        <p:blipFill>
          <a:blip r:embed="rId8" cstate="print"/>
          <a:stretch>
            <a:fillRect/>
          </a:stretch>
        </p:blipFill>
        <p:spPr>
          <a:xfrm>
            <a:off x="7010400" y="4038600"/>
            <a:ext cx="1107026" cy="2097024"/>
          </a:xfrm>
          <a:prstGeom prst="rect">
            <a:avLst/>
          </a:prstGeom>
        </p:spPr>
      </p:pic>
      <p:sp>
        <p:nvSpPr>
          <p:cNvPr id="15" name="TextBox 14"/>
          <p:cNvSpPr txBox="1"/>
          <p:nvPr/>
        </p:nvSpPr>
        <p:spPr>
          <a:xfrm>
            <a:off x="838200" y="1600200"/>
            <a:ext cx="4191000" cy="461665"/>
          </a:xfrm>
          <a:prstGeom prst="rect">
            <a:avLst/>
          </a:prstGeom>
          <a:noFill/>
        </p:spPr>
        <p:txBody>
          <a:bodyPr wrap="square" rtlCol="0">
            <a:spAutoFit/>
          </a:bodyPr>
          <a:lstStyle/>
          <a:p>
            <a:pPr>
              <a:spcBef>
                <a:spcPct val="0"/>
              </a:spcBef>
              <a:defRPr/>
            </a:pPr>
            <a:r>
              <a:rPr lang="en-US" sz="2300" dirty="0" smtClean="0">
                <a:latin typeface="+mj-lt"/>
                <a:ea typeface="+mj-ea"/>
                <a:cs typeface="+mj-cs"/>
              </a:rPr>
              <a:t>Group icons</a:t>
            </a:r>
            <a:endParaRPr lang="en-US" sz="2300" dirty="0">
              <a:latin typeface="+mj-lt"/>
              <a:ea typeface="+mj-ea"/>
              <a:cs typeface="+mj-cs"/>
            </a:endParaRPr>
          </a:p>
        </p:txBody>
      </p:sp>
      <p:sp>
        <p:nvSpPr>
          <p:cNvPr id="16" name="TextBox 15"/>
          <p:cNvSpPr txBox="1"/>
          <p:nvPr/>
        </p:nvSpPr>
        <p:spPr>
          <a:xfrm>
            <a:off x="914400" y="3352800"/>
            <a:ext cx="4191000" cy="461665"/>
          </a:xfrm>
          <a:prstGeom prst="rect">
            <a:avLst/>
          </a:prstGeom>
          <a:noFill/>
        </p:spPr>
        <p:txBody>
          <a:bodyPr wrap="square" rtlCol="0">
            <a:spAutoFit/>
          </a:bodyPr>
          <a:lstStyle/>
          <a:p>
            <a:pPr>
              <a:spcBef>
                <a:spcPct val="0"/>
              </a:spcBef>
              <a:defRPr/>
            </a:pPr>
            <a:r>
              <a:rPr lang="en-US" sz="2300" dirty="0" smtClean="0">
                <a:latin typeface="+mj-lt"/>
                <a:ea typeface="+mj-ea"/>
                <a:cs typeface="+mj-cs"/>
              </a:rPr>
              <a:t>Maps</a:t>
            </a:r>
            <a:endParaRPr lang="en-US" sz="2300" dirty="0">
              <a:latin typeface="+mj-lt"/>
              <a:ea typeface="+mj-ea"/>
              <a:cs typeface="+mj-cs"/>
            </a:endParaRPr>
          </a:p>
        </p:txBody>
      </p:sp>
      <p:sp>
        <p:nvSpPr>
          <p:cNvPr id="17" name="TextBox 16"/>
          <p:cNvSpPr txBox="1"/>
          <p:nvPr/>
        </p:nvSpPr>
        <p:spPr>
          <a:xfrm>
            <a:off x="5715000" y="3505200"/>
            <a:ext cx="2895600" cy="461665"/>
          </a:xfrm>
          <a:prstGeom prst="rect">
            <a:avLst/>
          </a:prstGeom>
          <a:noFill/>
        </p:spPr>
        <p:txBody>
          <a:bodyPr wrap="square" rtlCol="0">
            <a:spAutoFit/>
          </a:bodyPr>
          <a:lstStyle/>
          <a:p>
            <a:pPr>
              <a:spcBef>
                <a:spcPct val="0"/>
              </a:spcBef>
              <a:defRPr/>
            </a:pPr>
            <a:r>
              <a:rPr lang="en-US" sz="2300" dirty="0" smtClean="0">
                <a:latin typeface="+mj-lt"/>
                <a:ea typeface="+mj-ea"/>
                <a:cs typeface="+mj-cs"/>
              </a:rPr>
              <a:t>Phones</a:t>
            </a:r>
            <a:endParaRPr lang="en-US" sz="2300" dirty="0">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D:\Spring Classes\BID\Personas\pics\OutsideMall.jpg"/>
          <p:cNvPicPr>
            <a:picLocks noChangeAspect="1" noChangeArrowheads="1"/>
          </p:cNvPicPr>
          <p:nvPr/>
        </p:nvPicPr>
        <p:blipFill>
          <a:blip r:embed="rId2" cstate="print"/>
          <a:srcRect/>
          <a:stretch>
            <a:fillRect/>
          </a:stretch>
        </p:blipFill>
        <p:spPr bwMode="auto">
          <a:xfrm>
            <a:off x="0" y="1295400"/>
            <a:ext cx="3581400" cy="2449513"/>
          </a:xfrm>
          <a:prstGeom prst="rect">
            <a:avLst/>
          </a:prstGeom>
          <a:noFill/>
        </p:spPr>
      </p:pic>
      <p:sp>
        <p:nvSpPr>
          <p:cNvPr id="5" name="TextBox 4"/>
          <p:cNvSpPr txBox="1"/>
          <p:nvPr/>
        </p:nvSpPr>
        <p:spPr>
          <a:xfrm>
            <a:off x="3429000" y="1143000"/>
            <a:ext cx="4114800" cy="5262979"/>
          </a:xfrm>
          <a:prstGeom prst="rect">
            <a:avLst/>
          </a:prstGeom>
          <a:noFill/>
        </p:spPr>
        <p:txBody>
          <a:bodyPr wrap="square" rtlCol="0">
            <a:spAutoFit/>
          </a:bodyPr>
          <a:lstStyle/>
          <a:p>
            <a:pPr marL="457200" indent="-457200">
              <a:buAutoNum type="arabicPeriod"/>
            </a:pPr>
            <a:r>
              <a:rPr lang="en-US" sz="2400" dirty="0" smtClean="0"/>
              <a:t>Open Mall E </a:t>
            </a:r>
          </a:p>
          <a:p>
            <a:pPr marL="457200" indent="-457200">
              <a:buAutoNum type="arabicPeriod"/>
            </a:pPr>
            <a:r>
              <a:rPr lang="en-US" sz="2400" dirty="0" smtClean="0"/>
              <a:t>Set Visibility</a:t>
            </a:r>
          </a:p>
          <a:p>
            <a:pPr marL="457200" indent="-457200">
              <a:buAutoNum type="arabicPeriod"/>
            </a:pPr>
            <a:r>
              <a:rPr lang="en-US" sz="2400" dirty="0" smtClean="0"/>
              <a:t>Set walking time</a:t>
            </a:r>
          </a:p>
          <a:p>
            <a:pPr marL="457200" indent="-457200">
              <a:buAutoNum type="arabicPeriod"/>
            </a:pPr>
            <a:r>
              <a:rPr lang="en-US" sz="2400" dirty="0" smtClean="0"/>
              <a:t>Find people with same pace</a:t>
            </a:r>
          </a:p>
          <a:p>
            <a:pPr marL="457200" indent="-457200">
              <a:buAutoNum type="arabicPeriod"/>
            </a:pPr>
            <a:r>
              <a:rPr lang="en-US" sz="2400" dirty="0" smtClean="0"/>
              <a:t>Invite similar people to walk together</a:t>
            </a:r>
          </a:p>
          <a:p>
            <a:pPr marL="457200" indent="-457200">
              <a:buAutoNum type="arabicPeriod"/>
            </a:pPr>
            <a:r>
              <a:rPr lang="en-US" sz="2400" dirty="0" smtClean="0"/>
              <a:t>Shake hands with </a:t>
            </a:r>
            <a:r>
              <a:rPr lang="en-US" sz="2400" dirty="0" err="1" smtClean="0"/>
              <a:t>iPhone</a:t>
            </a:r>
            <a:r>
              <a:rPr lang="en-US" sz="2400" dirty="0" smtClean="0"/>
              <a:t> to form a group</a:t>
            </a:r>
          </a:p>
          <a:p>
            <a:pPr marL="457200" indent="-457200">
              <a:buAutoNum type="arabicPeriod"/>
            </a:pPr>
            <a:r>
              <a:rPr lang="en-US" sz="2400" dirty="0" smtClean="0"/>
              <a:t>Walk together</a:t>
            </a:r>
          </a:p>
          <a:p>
            <a:pPr marL="457200" indent="-457200">
              <a:buAutoNum type="arabicPeriod"/>
            </a:pPr>
            <a:r>
              <a:rPr lang="en-US" sz="2400" dirty="0" smtClean="0"/>
              <a:t>Find out ongoing other group activities</a:t>
            </a:r>
          </a:p>
          <a:p>
            <a:pPr marL="457200" indent="-457200">
              <a:buAutoNum type="arabicPeriod"/>
            </a:pPr>
            <a:r>
              <a:rPr lang="en-US" sz="2400" dirty="0" smtClean="0"/>
              <a:t>Choose an activity and send request to join</a:t>
            </a:r>
          </a:p>
          <a:p>
            <a:pPr marL="457200" indent="-457200">
              <a:buAutoNum type="arabicPeriod"/>
            </a:pPr>
            <a:r>
              <a:rPr lang="en-US" sz="2400" dirty="0" smtClean="0"/>
              <a:t>Join the group and enjoy</a:t>
            </a:r>
          </a:p>
        </p:txBody>
      </p:sp>
      <p:sp>
        <p:nvSpPr>
          <p:cNvPr id="6" name="TextBox 5"/>
          <p:cNvSpPr txBox="1"/>
          <p:nvPr/>
        </p:nvSpPr>
        <p:spPr>
          <a:xfrm>
            <a:off x="152400" y="152400"/>
            <a:ext cx="4191000" cy="707886"/>
          </a:xfrm>
          <a:prstGeom prst="rect">
            <a:avLst/>
          </a:prstGeom>
          <a:noFill/>
        </p:spPr>
        <p:txBody>
          <a:bodyPr wrap="square" rtlCol="0">
            <a:spAutoFit/>
          </a:bodyPr>
          <a:lstStyle/>
          <a:p>
            <a:pPr>
              <a:spcBef>
                <a:spcPct val="0"/>
              </a:spcBef>
              <a:defRPr/>
            </a:pPr>
            <a:r>
              <a:rPr lang="en-US" sz="4000" dirty="0" smtClean="0">
                <a:latin typeface="+mj-lt"/>
                <a:ea typeface="+mj-ea"/>
                <a:cs typeface="+mj-cs"/>
              </a:rPr>
              <a:t>Scenario Guideline</a:t>
            </a:r>
            <a:endParaRPr lang="en-US" sz="40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a:t>
            </a:r>
            <a:endParaRPr lang="en-US" dirty="0"/>
          </a:p>
        </p:txBody>
      </p:sp>
      <p:pic>
        <p:nvPicPr>
          <p:cNvPr id="4" name="Picture 3" descr="system-overview.png"/>
          <p:cNvPicPr>
            <a:picLocks noChangeAspect="1"/>
          </p:cNvPicPr>
          <p:nvPr/>
        </p:nvPicPr>
        <p:blipFill>
          <a:blip r:embed="rId2"/>
          <a:stretch>
            <a:fillRect/>
          </a:stretch>
        </p:blipFill>
        <p:spPr>
          <a:xfrm>
            <a:off x="878478" y="1066800"/>
            <a:ext cx="7198722" cy="57911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pring Classes\BID\Personas\pics\OutsideMall.jpg"/>
          <p:cNvPicPr>
            <a:picLocks noChangeAspect="1" noChangeArrowheads="1"/>
          </p:cNvPicPr>
          <p:nvPr/>
        </p:nvPicPr>
        <p:blipFill>
          <a:blip r:embed="rId3" cstate="print"/>
          <a:srcRect/>
          <a:stretch>
            <a:fillRect/>
          </a:stretch>
        </p:blipFill>
        <p:spPr bwMode="auto">
          <a:xfrm>
            <a:off x="304800" y="1828800"/>
            <a:ext cx="4343400" cy="2970686"/>
          </a:xfrm>
          <a:prstGeom prst="rect">
            <a:avLst/>
          </a:prstGeom>
          <a:noFill/>
        </p:spPr>
      </p:pic>
      <p:sp>
        <p:nvSpPr>
          <p:cNvPr id="5" name="Title 4"/>
          <p:cNvSpPr>
            <a:spLocks noGrp="1"/>
          </p:cNvSpPr>
          <p:nvPr>
            <p:ph type="title"/>
          </p:nvPr>
        </p:nvSpPr>
        <p:spPr/>
        <p:txBody>
          <a:bodyPr/>
          <a:lstStyle/>
          <a:p>
            <a:r>
              <a:rPr lang="en-US" dirty="0" smtClean="0"/>
              <a:t>Scenario</a:t>
            </a:r>
            <a:br>
              <a:rPr lang="en-US" dirty="0" smtClean="0"/>
            </a:br>
            <a:endParaRPr lang="en-US" dirty="0"/>
          </a:p>
        </p:txBody>
      </p:sp>
      <p:pic>
        <p:nvPicPr>
          <p:cNvPr id="8" name="Picture 2" descr="D:\Spring Classes\BID\Personas\pics\MallE.jpg"/>
          <p:cNvPicPr>
            <a:picLocks noChangeAspect="1" noChangeArrowheads="1"/>
          </p:cNvPicPr>
          <p:nvPr/>
        </p:nvPicPr>
        <p:blipFill>
          <a:blip r:embed="rId4" cstate="print"/>
          <a:srcRect/>
          <a:stretch>
            <a:fillRect/>
          </a:stretch>
        </p:blipFill>
        <p:spPr bwMode="auto">
          <a:xfrm>
            <a:off x="4343400" y="3276600"/>
            <a:ext cx="4831042" cy="2982912"/>
          </a:xfrm>
          <a:prstGeom prst="rect">
            <a:avLst/>
          </a:prstGeom>
          <a:noFill/>
        </p:spPr>
      </p:pic>
      <p:sp>
        <p:nvSpPr>
          <p:cNvPr id="6" name="TextBox 5"/>
          <p:cNvSpPr txBox="1"/>
          <p:nvPr/>
        </p:nvSpPr>
        <p:spPr>
          <a:xfrm>
            <a:off x="609600" y="1447800"/>
            <a:ext cx="4191000" cy="446276"/>
          </a:xfrm>
          <a:prstGeom prst="rect">
            <a:avLst/>
          </a:prstGeom>
          <a:noFill/>
        </p:spPr>
        <p:txBody>
          <a:bodyPr wrap="square" rtlCol="0">
            <a:spAutoFit/>
          </a:bodyPr>
          <a:lstStyle/>
          <a:p>
            <a:pPr>
              <a:spcBef>
                <a:spcPct val="0"/>
              </a:spcBef>
              <a:defRPr/>
            </a:pPr>
            <a:r>
              <a:rPr lang="en-US" sz="2300" dirty="0" smtClean="0">
                <a:latin typeface="+mj-lt"/>
                <a:ea typeface="+mj-ea"/>
                <a:cs typeface="+mj-cs"/>
              </a:rPr>
              <a:t>Bill goes to the Mall late</a:t>
            </a:r>
            <a:endParaRPr lang="en-US" sz="2300" dirty="0">
              <a:latin typeface="+mj-lt"/>
              <a:ea typeface="+mj-ea"/>
              <a:cs typeface="+mj-cs"/>
            </a:endParaRPr>
          </a:p>
        </p:txBody>
      </p:sp>
      <p:sp>
        <p:nvSpPr>
          <p:cNvPr id="7" name="TextBox 6"/>
          <p:cNvSpPr txBox="1"/>
          <p:nvPr/>
        </p:nvSpPr>
        <p:spPr>
          <a:xfrm>
            <a:off x="4876800" y="2895600"/>
            <a:ext cx="4191000" cy="800219"/>
          </a:xfrm>
          <a:prstGeom prst="rect">
            <a:avLst/>
          </a:prstGeom>
          <a:noFill/>
        </p:spPr>
        <p:txBody>
          <a:bodyPr wrap="square" rtlCol="0">
            <a:spAutoFit/>
          </a:bodyPr>
          <a:lstStyle/>
          <a:p>
            <a:pPr>
              <a:spcBef>
                <a:spcPct val="0"/>
              </a:spcBef>
              <a:defRPr/>
            </a:pPr>
            <a:r>
              <a:rPr lang="en-US" sz="2300" dirty="0" smtClean="0">
                <a:latin typeface="+mj-lt"/>
                <a:ea typeface="+mj-ea"/>
                <a:cs typeface="+mj-cs"/>
              </a:rPr>
              <a:t>Bill uses </a:t>
            </a:r>
            <a:r>
              <a:rPr lang="en-US" sz="2300" dirty="0" err="1" smtClean="0">
                <a:latin typeface="+mj-lt"/>
                <a:ea typeface="+mj-ea"/>
                <a:cs typeface="+mj-cs"/>
              </a:rPr>
              <a:t>iPhone</a:t>
            </a:r>
            <a:r>
              <a:rPr lang="en-US" sz="2300" dirty="0" smtClean="0">
                <a:latin typeface="+mj-lt"/>
                <a:ea typeface="+mj-ea"/>
                <a:cs typeface="+mj-cs"/>
              </a:rPr>
              <a:t> to find people to accompany him </a:t>
            </a:r>
            <a:endParaRPr lang="en-US" sz="2300" dirty="0">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Spring Classes\BID\Personas\pics\samepeople.jpg"/>
          <p:cNvPicPr>
            <a:picLocks noChangeAspect="1" noChangeArrowheads="1"/>
          </p:cNvPicPr>
          <p:nvPr/>
        </p:nvPicPr>
        <p:blipFill>
          <a:blip r:embed="rId2" cstate="print"/>
          <a:srcRect/>
          <a:stretch>
            <a:fillRect/>
          </a:stretch>
        </p:blipFill>
        <p:spPr bwMode="auto">
          <a:xfrm>
            <a:off x="3124200" y="1828800"/>
            <a:ext cx="4813048" cy="2971801"/>
          </a:xfrm>
          <a:prstGeom prst="rect">
            <a:avLst/>
          </a:prstGeom>
          <a:noFill/>
        </p:spPr>
      </p:pic>
      <p:pic>
        <p:nvPicPr>
          <p:cNvPr id="5123" name="Picture 3" descr="D:\Spring Classes\BID\Personas\pics\unshake.jpg"/>
          <p:cNvPicPr>
            <a:picLocks noChangeAspect="1" noChangeArrowheads="1"/>
          </p:cNvPicPr>
          <p:nvPr/>
        </p:nvPicPr>
        <p:blipFill>
          <a:blip r:embed="rId3" cstate="print"/>
          <a:srcRect/>
          <a:stretch>
            <a:fillRect/>
          </a:stretch>
        </p:blipFill>
        <p:spPr bwMode="auto">
          <a:xfrm>
            <a:off x="5126932" y="4377673"/>
            <a:ext cx="4017068" cy="2480327"/>
          </a:xfrm>
          <a:prstGeom prst="rect">
            <a:avLst/>
          </a:prstGeom>
          <a:noFill/>
        </p:spPr>
      </p:pic>
      <p:pic>
        <p:nvPicPr>
          <p:cNvPr id="4" name="Picture 2" descr="D:\Spring Classes\BID\Personas\pics\Shake.jpg"/>
          <p:cNvPicPr>
            <a:picLocks noChangeAspect="1" noChangeArrowheads="1"/>
          </p:cNvPicPr>
          <p:nvPr/>
        </p:nvPicPr>
        <p:blipFill>
          <a:blip r:embed="rId4" cstate="print"/>
          <a:srcRect/>
          <a:stretch>
            <a:fillRect/>
          </a:stretch>
        </p:blipFill>
        <p:spPr bwMode="auto">
          <a:xfrm>
            <a:off x="0" y="914400"/>
            <a:ext cx="3578933" cy="2209800"/>
          </a:xfrm>
          <a:prstGeom prst="rect">
            <a:avLst/>
          </a:prstGeom>
          <a:noFill/>
        </p:spPr>
      </p:pic>
      <p:sp>
        <p:nvSpPr>
          <p:cNvPr id="6" name="Title 4"/>
          <p:cNvSpPr>
            <a:spLocks noGrp="1"/>
          </p:cNvSpPr>
          <p:nvPr>
            <p:ph type="title"/>
          </p:nvPr>
        </p:nvSpPr>
        <p:spPr>
          <a:xfrm>
            <a:off x="498474" y="484094"/>
            <a:ext cx="7556313" cy="1116106"/>
          </a:xfrm>
        </p:spPr>
        <p:txBody>
          <a:bodyPr/>
          <a:lstStyle/>
          <a:p>
            <a:r>
              <a:rPr lang="en-US" dirty="0" smtClean="0"/>
              <a:t>Scenario</a:t>
            </a:r>
            <a:br>
              <a:rPr lang="en-US" dirty="0" smtClean="0"/>
            </a:br>
            <a:endParaRPr lang="en-US" dirty="0"/>
          </a:p>
        </p:txBody>
      </p:sp>
      <p:sp>
        <p:nvSpPr>
          <p:cNvPr id="7" name="TextBox 6"/>
          <p:cNvSpPr txBox="1"/>
          <p:nvPr/>
        </p:nvSpPr>
        <p:spPr>
          <a:xfrm>
            <a:off x="304800" y="3048000"/>
            <a:ext cx="2133600" cy="1154162"/>
          </a:xfrm>
          <a:prstGeom prst="rect">
            <a:avLst/>
          </a:prstGeom>
          <a:noFill/>
        </p:spPr>
        <p:txBody>
          <a:bodyPr wrap="square" rtlCol="0">
            <a:spAutoFit/>
          </a:bodyPr>
          <a:lstStyle/>
          <a:p>
            <a:pPr>
              <a:spcBef>
                <a:spcPct val="0"/>
              </a:spcBef>
              <a:defRPr/>
            </a:pPr>
            <a:r>
              <a:rPr lang="en-US" sz="2300" dirty="0" smtClean="0">
                <a:latin typeface="+mj-lt"/>
                <a:ea typeface="+mj-ea"/>
                <a:cs typeface="+mj-cs"/>
              </a:rPr>
              <a:t>Shake hands with </a:t>
            </a:r>
            <a:r>
              <a:rPr lang="en-US" sz="2300" dirty="0" err="1" smtClean="0">
                <a:latin typeface="+mj-lt"/>
                <a:ea typeface="+mj-ea"/>
                <a:cs typeface="+mj-cs"/>
              </a:rPr>
              <a:t>iPhone</a:t>
            </a:r>
            <a:r>
              <a:rPr lang="en-US" sz="2300" dirty="0" smtClean="0">
                <a:latin typeface="+mj-lt"/>
                <a:ea typeface="+mj-ea"/>
                <a:cs typeface="+mj-cs"/>
              </a:rPr>
              <a:t> to form a group</a:t>
            </a:r>
            <a:endParaRPr lang="en-US" sz="2300" dirty="0">
              <a:latin typeface="+mj-lt"/>
              <a:ea typeface="+mj-ea"/>
              <a:cs typeface="+mj-cs"/>
            </a:endParaRPr>
          </a:p>
        </p:txBody>
      </p:sp>
      <p:sp>
        <p:nvSpPr>
          <p:cNvPr id="10" name="TextBox 9"/>
          <p:cNvSpPr txBox="1"/>
          <p:nvPr/>
        </p:nvSpPr>
        <p:spPr>
          <a:xfrm>
            <a:off x="3657600" y="4191000"/>
            <a:ext cx="5105400" cy="446276"/>
          </a:xfrm>
          <a:prstGeom prst="rect">
            <a:avLst/>
          </a:prstGeom>
          <a:noFill/>
        </p:spPr>
        <p:txBody>
          <a:bodyPr wrap="square" rtlCol="0">
            <a:spAutoFit/>
          </a:bodyPr>
          <a:lstStyle/>
          <a:p>
            <a:pPr>
              <a:spcBef>
                <a:spcPct val="0"/>
              </a:spcBef>
              <a:defRPr/>
            </a:pPr>
            <a:r>
              <a:rPr lang="en-US" sz="2300" dirty="0" smtClean="0">
                <a:latin typeface="+mj-lt"/>
                <a:ea typeface="+mj-ea"/>
                <a:cs typeface="+mj-cs"/>
              </a:rPr>
              <a:t>Walk together and then go away</a:t>
            </a:r>
            <a:endParaRPr lang="en-US" sz="2300" dirty="0">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pring Classes\BID\Personas\pics\MallE.jpg"/>
          <p:cNvPicPr>
            <a:picLocks noChangeAspect="1" noChangeArrowheads="1"/>
          </p:cNvPicPr>
          <p:nvPr/>
        </p:nvPicPr>
        <p:blipFill>
          <a:blip r:embed="rId2" cstate="print"/>
          <a:srcRect/>
          <a:stretch>
            <a:fillRect/>
          </a:stretch>
        </p:blipFill>
        <p:spPr bwMode="auto">
          <a:xfrm>
            <a:off x="914400" y="1219200"/>
            <a:ext cx="3967162" cy="2449512"/>
          </a:xfrm>
          <a:prstGeom prst="rect">
            <a:avLst/>
          </a:prstGeom>
          <a:noFill/>
          <a:scene3d>
            <a:camera prst="isometricOffAxis2Left"/>
            <a:lightRig rig="threePt" dir="t"/>
          </a:scene3d>
        </p:spPr>
      </p:pic>
      <p:pic>
        <p:nvPicPr>
          <p:cNvPr id="6146" name="Picture 2" descr="D:\Spring Classes\BID\Personas\pics\coffee.jpg"/>
          <p:cNvPicPr>
            <a:picLocks noChangeAspect="1" noChangeArrowheads="1"/>
          </p:cNvPicPr>
          <p:nvPr/>
        </p:nvPicPr>
        <p:blipFill>
          <a:blip r:embed="rId3" cstate="print"/>
          <a:srcRect/>
          <a:stretch>
            <a:fillRect/>
          </a:stretch>
        </p:blipFill>
        <p:spPr bwMode="auto">
          <a:xfrm>
            <a:off x="3581400" y="3505200"/>
            <a:ext cx="5059867" cy="3124200"/>
          </a:xfrm>
          <a:prstGeom prst="rect">
            <a:avLst/>
          </a:prstGeom>
          <a:noFill/>
        </p:spPr>
      </p:pic>
      <p:sp>
        <p:nvSpPr>
          <p:cNvPr id="5" name="Title 4"/>
          <p:cNvSpPr>
            <a:spLocks noGrp="1"/>
          </p:cNvSpPr>
          <p:nvPr>
            <p:ph type="title"/>
          </p:nvPr>
        </p:nvSpPr>
        <p:spPr>
          <a:xfrm>
            <a:off x="498474" y="484094"/>
            <a:ext cx="7556313" cy="1116106"/>
          </a:xfrm>
        </p:spPr>
        <p:txBody>
          <a:bodyPr/>
          <a:lstStyle/>
          <a:p>
            <a:r>
              <a:rPr lang="en-US" dirty="0" smtClean="0"/>
              <a:t>Scenario</a:t>
            </a:r>
            <a:br>
              <a:rPr lang="en-US" dirty="0" smtClean="0"/>
            </a:br>
            <a:endParaRPr lang="en-US" dirty="0"/>
          </a:p>
        </p:txBody>
      </p:sp>
      <p:sp>
        <p:nvSpPr>
          <p:cNvPr id="6" name="TextBox 5"/>
          <p:cNvSpPr txBox="1"/>
          <p:nvPr/>
        </p:nvSpPr>
        <p:spPr>
          <a:xfrm>
            <a:off x="3657600" y="1371600"/>
            <a:ext cx="3962400" cy="1154162"/>
          </a:xfrm>
          <a:prstGeom prst="rect">
            <a:avLst/>
          </a:prstGeom>
          <a:noFill/>
        </p:spPr>
        <p:txBody>
          <a:bodyPr wrap="square" rtlCol="0">
            <a:spAutoFit/>
          </a:bodyPr>
          <a:lstStyle/>
          <a:p>
            <a:pPr>
              <a:spcBef>
                <a:spcPct val="0"/>
              </a:spcBef>
              <a:defRPr/>
            </a:pPr>
            <a:r>
              <a:rPr lang="en-US" sz="2300" dirty="0" smtClean="0">
                <a:latin typeface="+mj-lt"/>
                <a:ea typeface="+mj-ea"/>
                <a:cs typeface="+mj-cs"/>
              </a:rPr>
              <a:t>Use </a:t>
            </a:r>
            <a:r>
              <a:rPr lang="en-US" sz="2300" dirty="0" err="1" smtClean="0">
                <a:latin typeface="+mj-lt"/>
                <a:ea typeface="+mj-ea"/>
                <a:cs typeface="+mj-cs"/>
              </a:rPr>
              <a:t>iPhone</a:t>
            </a:r>
            <a:r>
              <a:rPr lang="en-US" sz="2300" dirty="0" smtClean="0">
                <a:latin typeface="+mj-lt"/>
                <a:ea typeface="+mj-ea"/>
                <a:cs typeface="+mj-cs"/>
              </a:rPr>
              <a:t> to find  other activity group like meeting at a cafe</a:t>
            </a:r>
            <a:endParaRPr lang="en-US" sz="2300" dirty="0">
              <a:latin typeface="+mj-lt"/>
              <a:ea typeface="+mj-ea"/>
              <a:cs typeface="+mj-cs"/>
            </a:endParaRPr>
          </a:p>
        </p:txBody>
      </p:sp>
      <p:sp>
        <p:nvSpPr>
          <p:cNvPr id="7" name="TextBox 6"/>
          <p:cNvSpPr txBox="1"/>
          <p:nvPr/>
        </p:nvSpPr>
        <p:spPr>
          <a:xfrm>
            <a:off x="304800" y="4724400"/>
            <a:ext cx="3962400" cy="1154162"/>
          </a:xfrm>
          <a:prstGeom prst="rect">
            <a:avLst/>
          </a:prstGeom>
          <a:noFill/>
        </p:spPr>
        <p:txBody>
          <a:bodyPr wrap="square" rtlCol="0">
            <a:spAutoFit/>
          </a:bodyPr>
          <a:lstStyle/>
          <a:p>
            <a:pPr>
              <a:spcBef>
                <a:spcPct val="0"/>
              </a:spcBef>
              <a:defRPr/>
            </a:pPr>
            <a:r>
              <a:rPr lang="en-US" sz="2300" dirty="0" smtClean="0">
                <a:latin typeface="+mj-lt"/>
                <a:ea typeface="+mj-ea"/>
                <a:cs typeface="+mj-cs"/>
              </a:rPr>
              <a:t>Meet and enjoy talk with friends over a hot cup of coffee</a:t>
            </a:r>
            <a:endParaRPr lang="en-US" sz="2300" dirty="0">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200" y="2743200"/>
            <a:ext cx="8229600" cy="1371600"/>
          </a:xfrm>
        </p:spPr>
        <p:txBody>
          <a:bodyPr/>
          <a:lstStyle/>
          <a:p>
            <a:pPr>
              <a:buNone/>
            </a:pPr>
            <a:r>
              <a:rPr lang="en-US" dirty="0" smtClean="0"/>
              <a:t>To design a mobile application to help elderly mall-walkers to find community meeting place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William Buckner Shields</a:t>
            </a:r>
            <a:endParaRPr lang="en-US" dirty="0"/>
          </a:p>
        </p:txBody>
      </p:sp>
      <p:pic>
        <p:nvPicPr>
          <p:cNvPr id="4" name="Content Placeholder 3" descr="bill.jpeg"/>
          <p:cNvPicPr>
            <a:picLocks noGrp="1" noChangeAspect="1"/>
          </p:cNvPicPr>
          <p:nvPr>
            <p:ph sz="half" idx="1"/>
          </p:nvPr>
        </p:nvPicPr>
        <p:blipFill>
          <a:blip r:embed="rId2"/>
          <a:stretch>
            <a:fillRect/>
          </a:stretch>
        </p:blipFill>
        <p:spPr>
          <a:xfrm>
            <a:off x="829128" y="1985963"/>
            <a:ext cx="2996294" cy="4140200"/>
          </a:xfrm>
          <a:prstGeom prst="rect">
            <a:avLst/>
          </a:prstGeom>
          <a:solidFill>
            <a:srgbClr val="FFFFFF">
              <a:shade val="85000"/>
            </a:srgbClr>
          </a:solidFill>
          <a:ln w="190500" cap="rnd">
            <a:solidFill>
              <a:srgbClr val="FFFFFF"/>
            </a:solidFill>
          </a:ln>
          <a:effectLst>
            <a:outerShdw blurRad="50000" algn="tl" rotWithShape="0">
              <a:schemeClr val="accent1">
                <a:lumMod val="60000"/>
                <a:lumOff val="40000"/>
                <a:alpha val="41000"/>
              </a:schemeClr>
            </a:outerShdw>
          </a:effectLst>
          <a:scene3d>
            <a:camera prst="orthographicFront"/>
            <a:lightRig rig="twoPt" dir="t">
              <a:rot lat="0" lon="0" rev="7800000"/>
            </a:lightRig>
          </a:scene3d>
          <a:sp3d contourW="6350">
            <a:bevelT w="50800" h="16510"/>
            <a:contourClr>
              <a:srgbClr val="C0C0C0"/>
            </a:contourClr>
          </a:sp3d>
        </p:spPr>
      </p:pic>
      <p:sp>
        <p:nvSpPr>
          <p:cNvPr id="8" name="Content Placeholder 7"/>
          <p:cNvSpPr>
            <a:spLocks noGrp="1"/>
          </p:cNvSpPr>
          <p:nvPr>
            <p:ph sz="half" idx="2"/>
          </p:nvPr>
        </p:nvSpPr>
        <p:spPr/>
        <p:txBody>
          <a:bodyPr/>
          <a:lstStyle/>
          <a:p>
            <a:r>
              <a:rPr lang="en-US" dirty="0" smtClean="0"/>
              <a:t> age: 60 </a:t>
            </a:r>
          </a:p>
          <a:p>
            <a:r>
              <a:rPr lang="en-US" dirty="0" smtClean="0"/>
              <a:t> widower</a:t>
            </a:r>
          </a:p>
          <a:p>
            <a:r>
              <a:rPr lang="en-US" dirty="0" smtClean="0"/>
              <a:t> Upper middle class</a:t>
            </a:r>
          </a:p>
          <a:p>
            <a:r>
              <a:rPr lang="en-US" dirty="0" smtClean="0"/>
              <a:t> Goals: Stay fit, meet and interact with new people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4038600"/>
            <a:ext cx="4216431" cy="2530475"/>
          </a:xfrm>
          <a:prstGeom prst="rect">
            <a:avLst/>
          </a:prstGeom>
          <a:noFill/>
          <a:ln w="9525">
            <a:solidFill>
              <a:schemeClr val="tx1">
                <a:lumMod val="75000"/>
                <a:lumOff val="25000"/>
              </a:schemeClr>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04800" y="1277830"/>
            <a:ext cx="4164013" cy="2455970"/>
          </a:xfrm>
          <a:prstGeom prst="rect">
            <a:avLst/>
          </a:prstGeom>
          <a:noFill/>
          <a:ln w="9525">
            <a:solidFill>
              <a:schemeClr val="tx1">
                <a:lumMod val="75000"/>
                <a:lumOff val="25000"/>
              </a:schemeClr>
            </a:solidFill>
            <a:miter lim="800000"/>
            <a:headEnd/>
            <a:tailEnd/>
          </a:ln>
          <a:effectLst/>
        </p:spPr>
      </p:pic>
      <p:sp>
        <p:nvSpPr>
          <p:cNvPr id="5" name="TextBox 4"/>
          <p:cNvSpPr txBox="1"/>
          <p:nvPr/>
        </p:nvSpPr>
        <p:spPr>
          <a:xfrm>
            <a:off x="4724400" y="1295400"/>
            <a:ext cx="4114800" cy="1569660"/>
          </a:xfrm>
          <a:prstGeom prst="rect">
            <a:avLst/>
          </a:prstGeom>
          <a:noFill/>
        </p:spPr>
        <p:txBody>
          <a:bodyPr wrap="square" rtlCol="0">
            <a:spAutoFit/>
          </a:bodyPr>
          <a:lstStyle/>
          <a:p>
            <a:r>
              <a:rPr lang="en-US" sz="2400" b="1" dirty="0" smtClean="0"/>
              <a:t>Occupation</a:t>
            </a:r>
          </a:p>
          <a:p>
            <a:endParaRPr lang="en-US" sz="2400" dirty="0" smtClean="0"/>
          </a:p>
          <a:p>
            <a:r>
              <a:rPr lang="en-US" sz="2400" dirty="0" smtClean="0"/>
              <a:t>Sales manager at Chevrolet, Washington D.C.</a:t>
            </a:r>
            <a:endParaRPr lang="en-US" sz="2400" dirty="0"/>
          </a:p>
        </p:txBody>
      </p:sp>
      <p:sp>
        <p:nvSpPr>
          <p:cNvPr id="7" name="TextBox 6"/>
          <p:cNvSpPr txBox="1"/>
          <p:nvPr/>
        </p:nvSpPr>
        <p:spPr>
          <a:xfrm>
            <a:off x="4876800" y="4114800"/>
            <a:ext cx="4114800" cy="1569660"/>
          </a:xfrm>
          <a:prstGeom prst="rect">
            <a:avLst/>
          </a:prstGeom>
          <a:noFill/>
        </p:spPr>
        <p:txBody>
          <a:bodyPr wrap="square" rtlCol="0">
            <a:spAutoFit/>
          </a:bodyPr>
          <a:lstStyle/>
          <a:p>
            <a:r>
              <a:rPr lang="en-US" sz="2400" b="1" dirty="0" smtClean="0"/>
              <a:t>Favorite activity</a:t>
            </a:r>
          </a:p>
          <a:p>
            <a:endParaRPr lang="en-US" sz="2400" dirty="0" smtClean="0"/>
          </a:p>
          <a:p>
            <a:r>
              <a:rPr lang="en-US" sz="2400" dirty="0" smtClean="0"/>
              <a:t>To spend time with friends at company golf club</a:t>
            </a:r>
            <a:endParaRPr lang="en-US" sz="2400" dirty="0"/>
          </a:p>
        </p:txBody>
      </p:sp>
      <p:sp>
        <p:nvSpPr>
          <p:cNvPr id="9" name="Title 8"/>
          <p:cNvSpPr>
            <a:spLocks noGrp="1"/>
          </p:cNvSpPr>
          <p:nvPr>
            <p:ph type="title"/>
          </p:nvPr>
        </p:nvSpPr>
        <p:spPr/>
        <p:txBody>
          <a:bodyPr/>
          <a:lstStyle/>
          <a:p>
            <a:r>
              <a:rPr lang="en-US" dirty="0" smtClean="0"/>
              <a:t>Story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4400" y="1478340"/>
            <a:ext cx="3276600" cy="1569660"/>
          </a:xfrm>
          <a:prstGeom prst="rect">
            <a:avLst/>
          </a:prstGeom>
          <a:noFill/>
        </p:spPr>
        <p:txBody>
          <a:bodyPr wrap="square" rtlCol="0">
            <a:spAutoFit/>
          </a:bodyPr>
          <a:lstStyle/>
          <a:p>
            <a:r>
              <a:rPr lang="en-US" sz="2400" dirty="0" smtClean="0"/>
              <a:t>Heavy workload and distracted, Tripped down the stairs and fractured his leg</a:t>
            </a:r>
            <a:endParaRPr lang="en-US" sz="2400" dirty="0"/>
          </a:p>
        </p:txBody>
      </p:sp>
      <p:pic>
        <p:nvPicPr>
          <p:cNvPr id="8" name="Picture 3" descr="D:\Spring Classes\BID\Personas\pics\fall.jpg"/>
          <p:cNvPicPr>
            <a:picLocks noChangeAspect="1" noChangeArrowheads="1"/>
          </p:cNvPicPr>
          <p:nvPr/>
        </p:nvPicPr>
        <p:blipFill>
          <a:blip r:embed="rId2"/>
          <a:srcRect/>
          <a:stretch>
            <a:fillRect/>
          </a:stretch>
        </p:blipFill>
        <p:spPr bwMode="auto">
          <a:xfrm>
            <a:off x="228600" y="1219200"/>
            <a:ext cx="4267200" cy="2590800"/>
          </a:xfrm>
          <a:prstGeom prst="rect">
            <a:avLst/>
          </a:prstGeom>
          <a:noFill/>
          <a:ln w="9525">
            <a:solidFill>
              <a:schemeClr val="tx1">
                <a:lumMod val="75000"/>
                <a:lumOff val="25000"/>
              </a:schemeClr>
            </a:solidFill>
            <a:miter lim="800000"/>
            <a:headEnd/>
            <a:tailEnd/>
          </a:ln>
          <a:effectLst/>
        </p:spPr>
      </p:pic>
      <p:pic>
        <p:nvPicPr>
          <p:cNvPr id="2050" name="Picture 2" descr="D:\Spring Classes\BID\Personas\pics\doctor.jpg"/>
          <p:cNvPicPr>
            <a:picLocks noChangeAspect="1" noChangeArrowheads="1"/>
          </p:cNvPicPr>
          <p:nvPr/>
        </p:nvPicPr>
        <p:blipFill>
          <a:blip r:embed="rId3"/>
          <a:srcRect/>
          <a:stretch>
            <a:fillRect/>
          </a:stretch>
        </p:blipFill>
        <p:spPr bwMode="auto">
          <a:xfrm>
            <a:off x="228600" y="4038600"/>
            <a:ext cx="4343400" cy="2590800"/>
          </a:xfrm>
          <a:prstGeom prst="rect">
            <a:avLst/>
          </a:prstGeom>
          <a:noFill/>
          <a:ln w="9525">
            <a:solidFill>
              <a:schemeClr val="tx1">
                <a:lumMod val="75000"/>
                <a:lumOff val="25000"/>
              </a:schemeClr>
            </a:solidFill>
            <a:miter lim="800000"/>
            <a:headEnd/>
            <a:tailEnd/>
          </a:ln>
          <a:effectLst/>
        </p:spPr>
      </p:pic>
      <p:sp>
        <p:nvSpPr>
          <p:cNvPr id="9" name="Rounded Rectangular Callout 8"/>
          <p:cNvSpPr/>
          <p:nvPr/>
        </p:nvSpPr>
        <p:spPr>
          <a:xfrm>
            <a:off x="4800600" y="4038600"/>
            <a:ext cx="2667000" cy="1143000"/>
          </a:xfrm>
          <a:prstGeom prst="wedgeRoundRectCallout">
            <a:avLst>
              <a:gd name="adj1" fmla="val -111258"/>
              <a:gd name="adj2" fmla="val 4686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You should cut down on work and exercise daily for faster healing</a:t>
            </a:r>
            <a:endParaRPr lang="en-US" dirty="0">
              <a:solidFill>
                <a:schemeClr val="tx1"/>
              </a:solidFill>
            </a:endParaRPr>
          </a:p>
        </p:txBody>
      </p:sp>
      <p:sp>
        <p:nvSpPr>
          <p:cNvPr id="7" name="Title 6"/>
          <p:cNvSpPr>
            <a:spLocks noGrp="1"/>
          </p:cNvSpPr>
          <p:nvPr>
            <p:ph type="title"/>
          </p:nvPr>
        </p:nvSpPr>
        <p:spPr/>
        <p:txBody>
          <a:bodyPr/>
          <a:lstStyle/>
          <a:p>
            <a:r>
              <a:rPr lang="en-US" dirty="0" smtClean="0"/>
              <a:t>Story</a:t>
            </a:r>
            <a:endParaRPr lang="en-US" dirty="0"/>
          </a:p>
        </p:txBody>
      </p:sp>
      <p:sp>
        <p:nvSpPr>
          <p:cNvPr id="11" name="TextBox 10"/>
          <p:cNvSpPr txBox="1"/>
          <p:nvPr/>
        </p:nvSpPr>
        <p:spPr>
          <a:xfrm>
            <a:off x="3810000" y="269557"/>
            <a:ext cx="4114800" cy="492443"/>
          </a:xfrm>
          <a:prstGeom prst="rect">
            <a:avLst/>
          </a:prstGeom>
          <a:noFill/>
        </p:spPr>
        <p:txBody>
          <a:bodyPr wrap="square" rtlCol="0">
            <a:spAutoFit/>
          </a:bodyPr>
          <a:lstStyle/>
          <a:p>
            <a:pPr algn="r">
              <a:spcBef>
                <a:spcPct val="0"/>
              </a:spcBef>
              <a:defRPr/>
            </a:pPr>
            <a:r>
              <a:rPr lang="en-US" sz="2500" dirty="0" smtClean="0">
                <a:solidFill>
                  <a:schemeClr val="accent2">
                    <a:lumMod val="75000"/>
                    <a:lumOff val="25000"/>
                  </a:schemeClr>
                </a:solidFill>
                <a:latin typeface="+mj-lt"/>
                <a:ea typeface="+mj-ea"/>
                <a:cs typeface="+mj-cs"/>
              </a:rPr>
              <a:t>One Year Ago</a:t>
            </a:r>
            <a:endParaRPr lang="en-US" sz="2500" dirty="0">
              <a:solidFill>
                <a:schemeClr val="accent2">
                  <a:lumMod val="75000"/>
                  <a:lumOff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Spring Classes\BID\Personas\pics\Meet1.jpg"/>
          <p:cNvPicPr>
            <a:picLocks noChangeAspect="1" noChangeArrowheads="1"/>
          </p:cNvPicPr>
          <p:nvPr/>
        </p:nvPicPr>
        <p:blipFill>
          <a:blip r:embed="rId2" cstate="print"/>
          <a:srcRect/>
          <a:stretch>
            <a:fillRect/>
          </a:stretch>
        </p:blipFill>
        <p:spPr bwMode="auto">
          <a:xfrm>
            <a:off x="1272188" y="3733800"/>
            <a:ext cx="4442812" cy="2743200"/>
          </a:xfrm>
          <a:prstGeom prst="rect">
            <a:avLst/>
          </a:prstGeom>
          <a:noFill/>
        </p:spPr>
      </p:pic>
      <p:sp>
        <p:nvSpPr>
          <p:cNvPr id="5" name="TextBox 4"/>
          <p:cNvSpPr txBox="1"/>
          <p:nvPr/>
        </p:nvSpPr>
        <p:spPr>
          <a:xfrm>
            <a:off x="4724400" y="2133600"/>
            <a:ext cx="4038600" cy="830997"/>
          </a:xfrm>
          <a:prstGeom prst="rect">
            <a:avLst/>
          </a:prstGeom>
          <a:noFill/>
        </p:spPr>
        <p:txBody>
          <a:bodyPr wrap="square" rtlCol="0">
            <a:spAutoFit/>
          </a:bodyPr>
          <a:lstStyle/>
          <a:p>
            <a:r>
              <a:rPr lang="en-US" sz="2400" dirty="0" smtClean="0"/>
              <a:t>Got an early retirement and moved to Fairfax, Virginia</a:t>
            </a:r>
            <a:endParaRPr lang="en-US" sz="2400" dirty="0"/>
          </a:p>
        </p:txBody>
      </p:sp>
      <p:pic>
        <p:nvPicPr>
          <p:cNvPr id="3074" name="Picture 2" descr="D:\Spring Classes\BID\Personas\pics\fairfax.jpg"/>
          <p:cNvPicPr>
            <a:picLocks noChangeAspect="1" noChangeArrowheads="1"/>
          </p:cNvPicPr>
          <p:nvPr/>
        </p:nvPicPr>
        <p:blipFill>
          <a:blip r:embed="rId3"/>
          <a:srcRect/>
          <a:stretch>
            <a:fillRect/>
          </a:stretch>
        </p:blipFill>
        <p:spPr bwMode="auto">
          <a:xfrm>
            <a:off x="228600" y="1280581"/>
            <a:ext cx="4343400" cy="2681819"/>
          </a:xfrm>
          <a:prstGeom prst="rect">
            <a:avLst/>
          </a:prstGeom>
          <a:noFill/>
          <a:ln w="9525">
            <a:solidFill>
              <a:schemeClr val="tx1">
                <a:lumMod val="75000"/>
                <a:lumOff val="25000"/>
              </a:schemeClr>
            </a:solidFill>
            <a:miter lim="800000"/>
            <a:headEnd/>
            <a:tailEnd/>
          </a:ln>
          <a:effectLst/>
        </p:spPr>
      </p:pic>
      <p:sp>
        <p:nvSpPr>
          <p:cNvPr id="10" name="Rounded Rectangular Callout 9"/>
          <p:cNvSpPr/>
          <p:nvPr/>
        </p:nvSpPr>
        <p:spPr>
          <a:xfrm>
            <a:off x="228600" y="4191000"/>
            <a:ext cx="2209800" cy="2209800"/>
          </a:xfrm>
          <a:prstGeom prst="wedgeRoundRectCallout">
            <a:avLst>
              <a:gd name="adj1" fmla="val 65062"/>
              <a:gd name="adj2" fmla="val -22378"/>
              <a:gd name="adj3" fmla="val 16667"/>
            </a:avLst>
          </a:prstGeom>
          <a:ln>
            <a:solidFill>
              <a:srgbClr val="9ECDF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Hi, I am Bill - your new neighbor. I like to meet new people and I need to exercise as well.</a:t>
            </a:r>
          </a:p>
        </p:txBody>
      </p:sp>
      <p:sp>
        <p:nvSpPr>
          <p:cNvPr id="11" name="Rounded Rectangular Callout 10"/>
          <p:cNvSpPr/>
          <p:nvPr/>
        </p:nvSpPr>
        <p:spPr>
          <a:xfrm>
            <a:off x="4800600" y="4191000"/>
            <a:ext cx="3962400" cy="2057400"/>
          </a:xfrm>
          <a:prstGeom prst="wedgeRoundRectCallout">
            <a:avLst>
              <a:gd name="adj1" fmla="val -69970"/>
              <a:gd name="adj2" fmla="val -27175"/>
              <a:gd name="adj3" fmla="val 16667"/>
            </a:avLst>
          </a:prstGeom>
          <a:ln>
            <a:solidFill>
              <a:srgbClr val="467C4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Hi, I am Peter. Why don’t you join our mall-walking club at Waterfront? We start at 8:30 AM tomorrow at East Entrance.</a:t>
            </a:r>
          </a:p>
        </p:txBody>
      </p:sp>
      <p:sp>
        <p:nvSpPr>
          <p:cNvPr id="12" name="Title 11"/>
          <p:cNvSpPr>
            <a:spLocks noGrp="1"/>
          </p:cNvSpPr>
          <p:nvPr>
            <p:ph type="title"/>
          </p:nvPr>
        </p:nvSpPr>
        <p:spPr/>
        <p:txBody>
          <a:bodyPr/>
          <a:lstStyle/>
          <a:p>
            <a:r>
              <a:rPr lang="en-US" dirty="0" smtClean="0"/>
              <a:t>Story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Spring Classes\BID\Personas\pics\OutsideMall.jpg"/>
          <p:cNvPicPr>
            <a:picLocks noChangeAspect="1" noChangeArrowheads="1"/>
          </p:cNvPicPr>
          <p:nvPr/>
        </p:nvPicPr>
        <p:blipFill>
          <a:blip r:embed="rId2" cstate="print"/>
          <a:srcRect/>
          <a:stretch>
            <a:fillRect/>
          </a:stretch>
        </p:blipFill>
        <p:spPr bwMode="auto">
          <a:xfrm>
            <a:off x="457200" y="1284287"/>
            <a:ext cx="3581400" cy="2449513"/>
          </a:xfrm>
          <a:prstGeom prst="rect">
            <a:avLst/>
          </a:prstGeom>
          <a:noFill/>
        </p:spPr>
      </p:pic>
      <p:pic>
        <p:nvPicPr>
          <p:cNvPr id="1029" name="Picture 5" descr="D:\Spring Classes\BID\Personas\pics\WalkMeet.jpg"/>
          <p:cNvPicPr>
            <a:picLocks noChangeAspect="1" noChangeArrowheads="1"/>
          </p:cNvPicPr>
          <p:nvPr/>
        </p:nvPicPr>
        <p:blipFill>
          <a:blip r:embed="rId3" cstate="print"/>
          <a:srcRect/>
          <a:stretch>
            <a:fillRect/>
          </a:stretch>
        </p:blipFill>
        <p:spPr bwMode="auto">
          <a:xfrm>
            <a:off x="3276600" y="1360488"/>
            <a:ext cx="3967162" cy="2449512"/>
          </a:xfrm>
          <a:prstGeom prst="rect">
            <a:avLst/>
          </a:prstGeom>
          <a:noFill/>
        </p:spPr>
      </p:pic>
      <p:pic>
        <p:nvPicPr>
          <p:cNvPr id="1031" name="Picture 7" descr="D:\Spring Classes\BID\Personas\pics\waitforme.jpg"/>
          <p:cNvPicPr>
            <a:picLocks noChangeAspect="1" noChangeArrowheads="1"/>
          </p:cNvPicPr>
          <p:nvPr/>
        </p:nvPicPr>
        <p:blipFill>
          <a:blip r:embed="rId4" cstate="print"/>
          <a:srcRect/>
          <a:stretch>
            <a:fillRect/>
          </a:stretch>
        </p:blipFill>
        <p:spPr bwMode="auto">
          <a:xfrm>
            <a:off x="3962400" y="3505200"/>
            <a:ext cx="4876800" cy="3048000"/>
          </a:xfrm>
          <a:prstGeom prst="rect">
            <a:avLst/>
          </a:prstGeom>
          <a:noFill/>
        </p:spPr>
      </p:pic>
      <p:sp>
        <p:nvSpPr>
          <p:cNvPr id="13" name="Rounded Rectangular Callout 12"/>
          <p:cNvSpPr/>
          <p:nvPr/>
        </p:nvSpPr>
        <p:spPr>
          <a:xfrm>
            <a:off x="2438400" y="3733800"/>
            <a:ext cx="1981200" cy="1371600"/>
          </a:xfrm>
          <a:prstGeom prst="wedgeRoundRectCallout">
            <a:avLst>
              <a:gd name="adj1" fmla="val 107418"/>
              <a:gd name="adj2" fmla="val 58667"/>
              <a:gd name="adj3" fmla="val 16667"/>
            </a:avLst>
          </a:prstGeom>
          <a:ln>
            <a:solidFill>
              <a:srgbClr val="9ECDF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I cannot keep up with the group but I do want company. </a:t>
            </a:r>
            <a:br>
              <a:rPr lang="en-US" dirty="0" smtClean="0">
                <a:solidFill>
                  <a:schemeClr val="tx1"/>
                </a:solidFill>
              </a:rPr>
            </a:br>
            <a:endParaRPr lang="en-US" dirty="0" smtClean="0">
              <a:solidFill>
                <a:schemeClr val="tx1"/>
              </a:solidFill>
            </a:endParaRPr>
          </a:p>
        </p:txBody>
      </p:sp>
      <p:sp>
        <p:nvSpPr>
          <p:cNvPr id="15" name="Rounded Rectangular Callout 14"/>
          <p:cNvSpPr/>
          <p:nvPr/>
        </p:nvSpPr>
        <p:spPr>
          <a:xfrm>
            <a:off x="3886200" y="381000"/>
            <a:ext cx="2286000" cy="827088"/>
          </a:xfrm>
          <a:prstGeom prst="wedgeRoundRectCallout">
            <a:avLst>
              <a:gd name="adj1" fmla="val 35799"/>
              <a:gd name="adj2" fmla="val 147673"/>
              <a:gd name="adj3" fmla="val 16667"/>
            </a:avLst>
          </a:prstGeom>
          <a:ln>
            <a:solidFill>
              <a:srgbClr val="9ECDF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Hi everyone, thanks for waiting</a:t>
            </a:r>
          </a:p>
        </p:txBody>
      </p:sp>
      <p:sp>
        <p:nvSpPr>
          <p:cNvPr id="8" name="Title 7"/>
          <p:cNvSpPr>
            <a:spLocks noGrp="1"/>
          </p:cNvSpPr>
          <p:nvPr>
            <p:ph type="title"/>
          </p:nvPr>
        </p:nvSpPr>
        <p:spPr/>
        <p:txBody>
          <a:bodyPr/>
          <a:lstStyle/>
          <a:p>
            <a:r>
              <a:rPr lang="en-US" dirty="0" smtClean="0"/>
              <a:t>Story</a:t>
            </a:r>
            <a:endParaRPr lang="en-US" dirty="0"/>
          </a:p>
        </p:txBody>
      </p:sp>
      <p:sp>
        <p:nvSpPr>
          <p:cNvPr id="12" name="TextBox 11"/>
          <p:cNvSpPr txBox="1"/>
          <p:nvPr/>
        </p:nvSpPr>
        <p:spPr>
          <a:xfrm>
            <a:off x="3810000" y="269557"/>
            <a:ext cx="4114800" cy="492443"/>
          </a:xfrm>
          <a:prstGeom prst="rect">
            <a:avLst/>
          </a:prstGeom>
          <a:noFill/>
        </p:spPr>
        <p:txBody>
          <a:bodyPr wrap="square" rtlCol="0">
            <a:spAutoFit/>
          </a:bodyPr>
          <a:lstStyle/>
          <a:p>
            <a:pPr algn="r">
              <a:spcBef>
                <a:spcPct val="0"/>
              </a:spcBef>
              <a:defRPr/>
            </a:pPr>
            <a:r>
              <a:rPr lang="en-US" sz="2500" dirty="0" smtClean="0">
                <a:solidFill>
                  <a:schemeClr val="accent2">
                    <a:lumMod val="75000"/>
                    <a:lumOff val="25000"/>
                  </a:schemeClr>
                </a:solidFill>
                <a:latin typeface="+mj-lt"/>
                <a:ea typeface="+mj-ea"/>
                <a:cs typeface="+mj-cs"/>
              </a:rPr>
              <a:t>Next Day</a:t>
            </a:r>
            <a:endParaRPr lang="en-US" sz="2500" dirty="0">
              <a:solidFill>
                <a:schemeClr val="accent2">
                  <a:lumMod val="75000"/>
                  <a:lumOff val="25000"/>
                </a:schemeClr>
              </a:solidFill>
              <a:latin typeface="+mj-lt"/>
              <a:ea typeface="+mj-ea"/>
              <a:cs typeface="+mj-cs"/>
            </a:endParaRPr>
          </a:p>
        </p:txBody>
      </p:sp>
      <p:sp>
        <p:nvSpPr>
          <p:cNvPr id="16" name="Cloud Callout 15"/>
          <p:cNvSpPr/>
          <p:nvPr/>
        </p:nvSpPr>
        <p:spPr>
          <a:xfrm rot="10800000" flipV="1">
            <a:off x="1447800" y="5334000"/>
            <a:ext cx="4648200" cy="1295400"/>
          </a:xfrm>
          <a:prstGeom prst="cloudCallout">
            <a:avLst>
              <a:gd name="adj1" fmla="val -52256"/>
              <a:gd name="adj2" fmla="val -31259"/>
            </a:avLst>
          </a:prstGeom>
          <a:ln>
            <a:solidFill>
              <a:srgbClr val="9ECDF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Who can I walk with and where will I find them?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a:t>
            </a:r>
            <a:br>
              <a:rPr lang="en-US" dirty="0" smtClean="0"/>
            </a:br>
            <a:endParaRPr lang="en-US" dirty="0"/>
          </a:p>
        </p:txBody>
      </p:sp>
      <p:sp>
        <p:nvSpPr>
          <p:cNvPr id="6" name="Content Placeholder 5"/>
          <p:cNvSpPr>
            <a:spLocks noGrp="1"/>
          </p:cNvSpPr>
          <p:nvPr>
            <p:ph idx="1"/>
          </p:nvPr>
        </p:nvSpPr>
        <p:spPr/>
        <p:txBody>
          <a:bodyPr>
            <a:normAutofit/>
          </a:bodyPr>
          <a:lstStyle/>
          <a:p>
            <a:r>
              <a:rPr lang="en-US" sz="2400" dirty="0" smtClean="0">
                <a:solidFill>
                  <a:srgbClr val="000000"/>
                </a:solidFill>
              </a:rPr>
              <a:t>Mall-walkers</a:t>
            </a:r>
          </a:p>
          <a:p>
            <a:pPr lvl="1"/>
            <a:r>
              <a:rPr lang="en-US" sz="2000" dirty="0" smtClean="0">
                <a:solidFill>
                  <a:srgbClr val="000000"/>
                </a:solidFill>
              </a:rPr>
              <a:t>Have different paces </a:t>
            </a:r>
          </a:p>
          <a:p>
            <a:pPr lvl="1"/>
            <a:r>
              <a:rPr lang="en-US" sz="2000" dirty="0" smtClean="0">
                <a:solidFill>
                  <a:srgbClr val="000000"/>
                </a:solidFill>
              </a:rPr>
              <a:t>Want to join and leave at different times</a:t>
            </a:r>
          </a:p>
          <a:p>
            <a:pPr lvl="1"/>
            <a:r>
              <a:rPr lang="en-US" sz="2000" dirty="0" smtClean="0">
                <a:solidFill>
                  <a:srgbClr val="000000"/>
                </a:solidFill>
              </a:rPr>
              <a:t>Cannot easily find places and schedule meetings</a:t>
            </a:r>
          </a:p>
          <a:p>
            <a:pPr lvl="1"/>
            <a:r>
              <a:rPr lang="en-US" sz="2000" dirty="0" smtClean="0">
                <a:solidFill>
                  <a:srgbClr val="000000"/>
                </a:solidFill>
              </a:rPr>
              <a:t>Hard to find places of interest for other activities</a:t>
            </a:r>
          </a:p>
          <a:p>
            <a:endParaRPr lang="en-US" sz="2400" dirty="0" smtClean="0">
              <a:solidFill>
                <a:srgbClr val="000000"/>
              </a:solidFill>
            </a:endParaRPr>
          </a:p>
          <a:p>
            <a:r>
              <a:rPr lang="en-US" sz="2400" dirty="0" smtClean="0">
                <a:solidFill>
                  <a:srgbClr val="000000"/>
                </a:solidFill>
              </a:rPr>
              <a:t>They do enjoy walking and spending time with new people </a:t>
            </a:r>
          </a:p>
          <a:p>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Our Solution</a:t>
            </a:r>
            <a:endParaRPr lang="en-US" dirty="0"/>
          </a:p>
        </p:txBody>
      </p:sp>
      <p:sp>
        <p:nvSpPr>
          <p:cNvPr id="7" name="Content Placeholder 6"/>
          <p:cNvSpPr>
            <a:spLocks noGrp="1"/>
          </p:cNvSpPr>
          <p:nvPr>
            <p:ph idx="1"/>
          </p:nvPr>
        </p:nvSpPr>
        <p:spPr/>
        <p:txBody>
          <a:bodyPr>
            <a:noAutofit/>
          </a:bodyPr>
          <a:lstStyle/>
          <a:p>
            <a:pPr>
              <a:spcAft>
                <a:spcPts val="1200"/>
              </a:spcAft>
            </a:pPr>
            <a:r>
              <a:rPr lang="en-US" sz="2400" dirty="0" smtClean="0">
                <a:solidFill>
                  <a:schemeClr val="tx1"/>
                </a:solidFill>
              </a:rPr>
              <a:t>Form or join walking groups</a:t>
            </a:r>
          </a:p>
          <a:p>
            <a:pPr lvl="1">
              <a:spcAft>
                <a:spcPts val="1200"/>
              </a:spcAft>
            </a:pPr>
            <a:r>
              <a:rPr lang="en-US" sz="2000" dirty="0" smtClean="0">
                <a:solidFill>
                  <a:schemeClr val="tx1"/>
                </a:solidFill>
              </a:rPr>
              <a:t>Members tagged by pace and remaining walking time with suggestions for good fits</a:t>
            </a:r>
            <a:endParaRPr lang="en-US" sz="2400" dirty="0" smtClean="0">
              <a:solidFill>
                <a:schemeClr val="tx1"/>
              </a:solidFill>
            </a:endParaRPr>
          </a:p>
          <a:p>
            <a:pPr>
              <a:spcAft>
                <a:spcPts val="1200"/>
              </a:spcAft>
            </a:pPr>
            <a:r>
              <a:rPr lang="en-US" sz="2400" dirty="0" smtClean="0">
                <a:solidFill>
                  <a:schemeClr val="tx1"/>
                </a:solidFill>
              </a:rPr>
              <a:t>Form or join other activity groups </a:t>
            </a:r>
          </a:p>
          <a:p>
            <a:pPr lvl="1">
              <a:spcAft>
                <a:spcPts val="1200"/>
              </a:spcAft>
            </a:pPr>
            <a:r>
              <a:rPr lang="en-US" sz="2000" dirty="0" smtClean="0">
                <a:solidFill>
                  <a:schemeClr val="tx1"/>
                </a:solidFill>
              </a:rPr>
              <a:t>Map facilitates locating other mall-walkers and places like cafes, food courts, lounges</a:t>
            </a:r>
          </a:p>
          <a:p>
            <a:pPr>
              <a:spcAft>
                <a:spcPts val="1200"/>
              </a:spcAft>
            </a:pPr>
            <a:endParaRPr lang="en-US" sz="2400" dirty="0">
              <a:solidFill>
                <a:schemeClr val="tx1"/>
              </a:solidFill>
            </a:endParaRPr>
          </a:p>
        </p:txBody>
      </p:sp>
      <p:sp>
        <p:nvSpPr>
          <p:cNvPr id="8" name="Rectangle 7"/>
          <p:cNvSpPr/>
          <p:nvPr/>
        </p:nvSpPr>
        <p:spPr>
          <a:xfrm>
            <a:off x="4343400" y="685800"/>
            <a:ext cx="3444385" cy="369332"/>
          </a:xfrm>
          <a:prstGeom prst="rect">
            <a:avLst/>
          </a:prstGeom>
        </p:spPr>
        <p:txBody>
          <a:bodyPr wrap="none">
            <a:spAutoFit/>
          </a:bodyPr>
          <a:lstStyle/>
          <a:p>
            <a:pPr>
              <a:spcAft>
                <a:spcPts val="1200"/>
              </a:spcAft>
              <a:buNone/>
            </a:pPr>
            <a:r>
              <a:rPr lang="en-US" b="1" dirty="0" smtClean="0"/>
              <a:t>Mall*E,</a:t>
            </a:r>
            <a:r>
              <a:rPr lang="en-US" dirty="0" smtClean="0"/>
              <a:t> an </a:t>
            </a:r>
            <a:r>
              <a:rPr lang="en-US" dirty="0" err="1" smtClean="0"/>
              <a:t>iPhone</a:t>
            </a:r>
            <a:r>
              <a:rPr lang="en-US" dirty="0" smtClean="0"/>
              <a:t> Application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1374</TotalTime>
  <Words>554</Words>
  <Application>Microsoft Office PowerPoint</Application>
  <PresentationFormat>On-screen Show (4:3)</PresentationFormat>
  <Paragraphs>89</Paragraphs>
  <Slides>18</Slides>
  <Notes>6</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Advantage</vt:lpstr>
      <vt:lpstr>Slide 1</vt:lpstr>
      <vt:lpstr>Problem Statement</vt:lpstr>
      <vt:lpstr>William Buckner Shields</vt:lpstr>
      <vt:lpstr>Story</vt:lpstr>
      <vt:lpstr>Story</vt:lpstr>
      <vt:lpstr>Story</vt:lpstr>
      <vt:lpstr>Story</vt:lpstr>
      <vt:lpstr>Problem </vt:lpstr>
      <vt:lpstr>Our Solution</vt:lpstr>
      <vt:lpstr>Persona and Scenario Iterations</vt:lpstr>
      <vt:lpstr>Sketches</vt:lpstr>
      <vt:lpstr>Wireframes </vt:lpstr>
      <vt:lpstr>Icons </vt:lpstr>
      <vt:lpstr>Slide 14</vt:lpstr>
      <vt:lpstr>System Overview</vt:lpstr>
      <vt:lpstr>Scenario </vt:lpstr>
      <vt:lpstr>Scenario </vt:lpstr>
      <vt:lpstr>Scenario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Varnali Shah</dc:creator>
  <cp:lastModifiedBy>Varnali Shah</cp:lastModifiedBy>
  <cp:revision>151</cp:revision>
  <dcterms:created xsi:type="dcterms:W3CDTF">2009-02-19T13:34:21Z</dcterms:created>
  <dcterms:modified xsi:type="dcterms:W3CDTF">2009-02-19T14:56:12Z</dcterms:modified>
</cp:coreProperties>
</file>